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57"/>
  </p:notesMasterIdLst>
  <p:sldIdLst>
    <p:sldId id="256" r:id="rId2"/>
    <p:sldId id="294" r:id="rId3"/>
    <p:sldId id="257" r:id="rId4"/>
    <p:sldId id="259" r:id="rId5"/>
    <p:sldId id="260" r:id="rId6"/>
    <p:sldId id="261" r:id="rId7"/>
    <p:sldId id="258" r:id="rId8"/>
    <p:sldId id="262" r:id="rId9"/>
    <p:sldId id="263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311" r:id="rId28"/>
    <p:sldId id="312" r:id="rId29"/>
    <p:sldId id="313" r:id="rId30"/>
    <p:sldId id="314" r:id="rId31"/>
    <p:sldId id="315" r:id="rId32"/>
    <p:sldId id="316" r:id="rId33"/>
    <p:sldId id="317" r:id="rId34"/>
    <p:sldId id="318" r:id="rId35"/>
    <p:sldId id="319" r:id="rId36"/>
    <p:sldId id="320" r:id="rId37"/>
    <p:sldId id="321" r:id="rId38"/>
    <p:sldId id="322" r:id="rId39"/>
    <p:sldId id="323" r:id="rId40"/>
    <p:sldId id="324" r:id="rId41"/>
    <p:sldId id="325" r:id="rId42"/>
    <p:sldId id="326" r:id="rId43"/>
    <p:sldId id="327" r:id="rId44"/>
    <p:sldId id="328" r:id="rId45"/>
    <p:sldId id="329" r:id="rId46"/>
    <p:sldId id="330" r:id="rId47"/>
    <p:sldId id="331" r:id="rId48"/>
    <p:sldId id="295" r:id="rId49"/>
    <p:sldId id="296" r:id="rId50"/>
    <p:sldId id="297" r:id="rId51"/>
    <p:sldId id="298" r:id="rId52"/>
    <p:sldId id="299" r:id="rId53"/>
    <p:sldId id="300" r:id="rId54"/>
    <p:sldId id="301" r:id="rId55"/>
    <p:sldId id="302" r:id="rId5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9097" autoAdjust="0"/>
    <p:restoredTop sz="94660"/>
  </p:normalViewPr>
  <p:slideViewPr>
    <p:cSldViewPr>
      <p:cViewPr>
        <p:scale>
          <a:sx n="80" d="100"/>
          <a:sy n="80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3A9A90A-9D61-48B1-B893-CA05E33B0A4A}" type="datetimeFigureOut">
              <a:rPr lang="ar-JO" smtClean="0"/>
              <a:t>30/12/1439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BF0EBF3-1835-472B-A4D0-09D14F4F0E3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43996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6B58311-C5C4-4BA2-A916-47C0ADC9432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4C91C-E374-48B3-A2DB-6E0C21B6F5F0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30/12/1439</a:t>
            </a:fld>
            <a:endParaRPr lang="ar-S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30/12/1439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30/12/1439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E1B97-D916-4571-B84C-10E2C2712D1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0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30/12/1439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30/12/1439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30/12/1439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30/12/1439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30/12/1439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30/12/1439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30/12/1439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30/12/1439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B8ABB09-4A1D-463E-8065-109CC2B7EFAA}" type="datetimeFigureOut">
              <a:rPr lang="ar-SA" smtClean="0"/>
              <a:t>30/12/1439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1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Communication &amp; Health </a:t>
            </a:r>
            <a:r>
              <a:rPr lang="en-US" sz="6000" dirty="0" smtClean="0"/>
              <a:t>Education</a:t>
            </a:r>
            <a:endParaRPr lang="ar-JO" sz="6000" dirty="0"/>
          </a:p>
        </p:txBody>
      </p:sp>
    </p:spTree>
    <p:extLst>
      <p:ext uri="{BB962C8B-B14F-4D97-AF65-F5344CB8AC3E}">
        <p14:creationId xmlns:p14="http://schemas.microsoft.com/office/powerpoint/2010/main" val="505533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1224136"/>
          </a:xfrm>
        </p:spPr>
        <p:txBody>
          <a:bodyPr>
            <a:normAutofit fontScale="90000"/>
          </a:bodyPr>
          <a:lstStyle/>
          <a:p>
            <a:pPr algn="l" rtl="0" eaLnBrk="1" hangingPunct="1"/>
            <a:r>
              <a:rPr lang="en-US" altLang="ar-JO" sz="3600" b="1" dirty="0" smtClean="0">
                <a:effectLst/>
              </a:rPr>
              <a:t>Components of </a:t>
            </a:r>
            <a:r>
              <a:rPr lang="en-US" altLang="ar-JO" sz="3600" b="1" dirty="0" smtClean="0">
                <a:effectLst/>
              </a:rPr>
              <a:t>the Communication Process</a:t>
            </a:r>
            <a:endParaRPr lang="en-US" altLang="ar-JO" sz="3600" b="1" dirty="0" smtClean="0">
              <a:effectLst/>
            </a:endParaRPr>
          </a:p>
        </p:txBody>
      </p:sp>
      <p:pic>
        <p:nvPicPr>
          <p:cNvPr id="2355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545728"/>
            <a:ext cx="6408712" cy="4506035"/>
          </a:xfrm>
          <a:noFill/>
        </p:spPr>
      </p:pic>
    </p:spTree>
    <p:extLst>
      <p:ext uri="{BB962C8B-B14F-4D97-AF65-F5344CB8AC3E}">
        <p14:creationId xmlns:p14="http://schemas.microsoft.com/office/powerpoint/2010/main" val="119846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pPr algn="l" rtl="0" eaLnBrk="1" hangingPunct="1"/>
            <a:r>
              <a:rPr lang="en-US" altLang="ar-JO" sz="3600" b="1" dirty="0" smtClean="0">
                <a:effectLst/>
              </a:rPr>
              <a:t>1. The Sender</a:t>
            </a:r>
            <a:endParaRPr lang="en-US" altLang="ar-JO" sz="3600" b="1" dirty="0" smtClean="0">
              <a:effectLst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 eaLnBrk="1" hangingPunct="1"/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The communication process begins when a person, known as the </a:t>
            </a:r>
            <a:r>
              <a:rPr lang="en-US" altLang="ar-JO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sender</a:t>
            </a:r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, generates a message. </a:t>
            </a:r>
          </a:p>
          <a:p>
            <a:pPr algn="l" rtl="0" eaLnBrk="1" hangingPunct="1"/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Messages stem from a person’s need to relate to others, to create meanings, and to understand various situations.</a:t>
            </a:r>
          </a:p>
          <a:p>
            <a:pPr algn="l" rtl="0" eaLnBrk="1" hangingPunct="1"/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Messages are generated by external factors, such as what the sender sees, hears, touches, tastes, or smells.</a:t>
            </a:r>
          </a:p>
        </p:txBody>
      </p:sp>
    </p:spTree>
    <p:extLst>
      <p:ext uri="{BB962C8B-B14F-4D97-AF65-F5344CB8AC3E}">
        <p14:creationId xmlns:p14="http://schemas.microsoft.com/office/powerpoint/2010/main" val="971015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algn="l" rtl="0" eaLnBrk="1" hangingPunct="1">
              <a:lnSpc>
                <a:spcPct val="80000"/>
              </a:lnSpc>
            </a:pPr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However, the sender also perceives internal stimuli that generate messages. 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Examples of internal stimuli that affect communication include hunger, fatigue, or the mental activities of thinking and fantasizing (i.e., </a:t>
            </a:r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self-talk</a:t>
            </a:r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).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The source (or encoder) is the stimulus, such as the idea, event, or situation.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altLang="ar-JO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Encoding </a:t>
            </a:r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involves the use of language and other specific signs and symbols for sending messages.</a:t>
            </a:r>
          </a:p>
        </p:txBody>
      </p:sp>
    </p:spTree>
    <p:extLst>
      <p:ext uri="{BB962C8B-B14F-4D97-AF65-F5344CB8AC3E}">
        <p14:creationId xmlns:p14="http://schemas.microsoft.com/office/powerpoint/2010/main" val="244375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1195536"/>
          </a:xfrm>
        </p:spPr>
        <p:txBody>
          <a:bodyPr/>
          <a:lstStyle/>
          <a:p>
            <a:pPr algn="l" rtl="0" eaLnBrk="1" hangingPunct="1"/>
            <a:r>
              <a:rPr lang="en-US" altLang="ar-JO" sz="3600" b="1" dirty="0" smtClean="0">
                <a:effectLst/>
                <a:latin typeface="Cambria" panose="02040503050406030204" pitchFamily="18" charset="0"/>
              </a:rPr>
              <a:t>2. The </a:t>
            </a:r>
            <a:r>
              <a:rPr lang="en-US" altLang="ar-JO" sz="3600" b="1" dirty="0" smtClean="0">
                <a:effectLst/>
                <a:latin typeface="Cambria" panose="02040503050406030204" pitchFamily="18" charset="0"/>
              </a:rPr>
              <a:t>Message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endParaRPr lang="en-US" altLang="ar-JO" b="1" i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l" rtl="0" eaLnBrk="1" hangingPunct="1"/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The </a:t>
            </a:r>
            <a:r>
              <a:rPr lang="en-US" altLang="ar-JO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message </a:t>
            </a:r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is a stimulus produced by a sender and responded to by a receiver. </a:t>
            </a:r>
          </a:p>
          <a:p>
            <a:pPr algn="l" rtl="0" eaLnBrk="1" hangingPunct="1"/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Messages may be verbal, nonverbal, written materials, and arts.</a:t>
            </a:r>
          </a:p>
        </p:txBody>
      </p:sp>
    </p:spTree>
    <p:extLst>
      <p:ext uri="{BB962C8B-B14F-4D97-AF65-F5344CB8AC3E}">
        <p14:creationId xmlns:p14="http://schemas.microsoft.com/office/powerpoint/2010/main" val="2961015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pPr algn="l" rtl="0" eaLnBrk="1" hangingPunct="1"/>
            <a:r>
              <a:rPr lang="en-US" altLang="ar-JO" sz="3600" b="1" dirty="0" smtClean="0">
                <a:effectLst/>
              </a:rPr>
              <a:t>3. The Channel</a:t>
            </a:r>
            <a:endParaRPr lang="en-US" altLang="ar-JO" sz="3600" b="1" dirty="0" smtClean="0">
              <a:effectLst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The </a:t>
            </a:r>
            <a:r>
              <a:rPr lang="en-US" altLang="ar-JO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channel </a:t>
            </a:r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is the medium through which a message is transmitted. 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There are three major communication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channels: visual, auditory, and kinesthetic. 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The </a:t>
            </a:r>
            <a:r>
              <a:rPr lang="en-US" altLang="ar-JO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visual channel </a:t>
            </a:r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is sight, observation, and perception.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The </a:t>
            </a:r>
            <a:r>
              <a:rPr lang="en-US" altLang="ar-JO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auditory channel </a:t>
            </a:r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consists of spoken words and cues.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The </a:t>
            </a:r>
            <a:r>
              <a:rPr lang="en-US" altLang="ar-JO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kinesthetic channel </a:t>
            </a:r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refers to experiencing sensations.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Each person has a dominant channel that influences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communication</a:t>
            </a:r>
          </a:p>
        </p:txBody>
      </p:sp>
    </p:spTree>
    <p:extLst>
      <p:ext uri="{BB962C8B-B14F-4D97-AF65-F5344CB8AC3E}">
        <p14:creationId xmlns:p14="http://schemas.microsoft.com/office/powerpoint/2010/main" val="25346296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5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0344"/>
            <a:ext cx="9144000" cy="3556757"/>
          </a:xfrm>
          <a:noFill/>
        </p:spPr>
      </p:pic>
    </p:spTree>
    <p:extLst>
      <p:ext uri="{BB962C8B-B14F-4D97-AF65-F5344CB8AC3E}">
        <p14:creationId xmlns:p14="http://schemas.microsoft.com/office/powerpoint/2010/main" val="1632890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979512"/>
          </a:xfrm>
        </p:spPr>
        <p:txBody>
          <a:bodyPr>
            <a:normAutofit/>
          </a:bodyPr>
          <a:lstStyle/>
          <a:p>
            <a:pPr algn="l" rtl="0" eaLnBrk="1" hangingPunct="1"/>
            <a:r>
              <a:rPr lang="en-US" altLang="ar-JO" sz="3600" b="1" dirty="0" smtClean="0">
                <a:effectLst/>
                <a:latin typeface="Cambria" panose="02040503050406030204" pitchFamily="18" charset="0"/>
              </a:rPr>
              <a:t>4. The Receiver</a:t>
            </a:r>
            <a:endParaRPr lang="en-US" altLang="ar-JO" sz="3600" b="1" dirty="0" smtClean="0">
              <a:effectLst/>
              <a:latin typeface="Cambria" panose="02040503050406030204" pitchFamily="18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The </a:t>
            </a:r>
            <a:r>
              <a:rPr lang="en-US" altLang="ar-JO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receiver </a:t>
            </a:r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is the person who intercepts the sender’s message. </a:t>
            </a:r>
          </a:p>
          <a:p>
            <a:pPr algn="l" rtl="0" eaLnBrk="1" hangingPunct="1"/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Receiving is influenced by complex physiological, psychological, and cognitive processes.</a:t>
            </a:r>
          </a:p>
        </p:txBody>
      </p:sp>
    </p:spTree>
    <p:extLst>
      <p:ext uri="{BB962C8B-B14F-4D97-AF65-F5344CB8AC3E}">
        <p14:creationId xmlns:p14="http://schemas.microsoft.com/office/powerpoint/2010/main" val="29091051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The physiological component involves the process of hearing. Intact, healthy ears, as well as those areas of the brain involved in the hearing process, enable the receiver to hear messages.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Good eyesight allows for the reception of messages via the visual channel. </a:t>
            </a:r>
          </a:p>
          <a:p>
            <a:pPr algn="l" rtl="0" eaLnBrk="1" hangingPunct="1">
              <a:lnSpc>
                <a:spcPct val="90000"/>
              </a:lnSpc>
            </a:pPr>
            <a:endParaRPr lang="en-US" altLang="ar-JO" sz="24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l" rtl="0" eaLnBrk="1" hangingPunct="1">
              <a:lnSpc>
                <a:spcPct val="90000"/>
              </a:lnSpc>
            </a:pPr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Likewise, homeostasis in those bodily structures where touch is applied allows for reception of those stimuli.</a:t>
            </a:r>
          </a:p>
        </p:txBody>
      </p:sp>
    </p:spTree>
    <p:extLst>
      <p:ext uri="{BB962C8B-B14F-4D97-AF65-F5344CB8AC3E}">
        <p14:creationId xmlns:p14="http://schemas.microsoft.com/office/powerpoint/2010/main" val="38782459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algn="l" rtl="0" eaLnBrk="1" hangingPunct="1">
              <a:lnSpc>
                <a:spcPct val="80000"/>
              </a:lnSpc>
            </a:pPr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The psychological process refers to mental mechanisms that affect human behavior. 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This component may enhance or impede the receiving process. 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For example, anxiety may restrict the perceptual field, causing the client to hear, see, or feel less accurately.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 However, during mild and moderate levels of anxiety, the perceptual field broadens, causing the client to be more alert and to hear, see, or feel more. </a:t>
            </a:r>
          </a:p>
        </p:txBody>
      </p:sp>
    </p:spTree>
    <p:extLst>
      <p:ext uri="{BB962C8B-B14F-4D97-AF65-F5344CB8AC3E}">
        <p14:creationId xmlns:p14="http://schemas.microsoft.com/office/powerpoint/2010/main" val="12970688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algn="l" rtl="0" eaLnBrk="1" hangingPunct="1">
              <a:lnSpc>
                <a:spcPct val="80000"/>
              </a:lnSpc>
            </a:pPr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The cognitive aspect is the “thinking” part of receiving and involves interpretation of stimuli, thus converting them into meaning. 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The receiver assigns meaning through his own brand of perceiving and “self-talk,” or communication with oneself.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 Engaging in too much self-talk may cause the receiver to do a poor job of listening.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Controlling this self-talk requires continuous focusing and validating of the sender’s message.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Through cognitive processing, the receiver decodes messages, interprets them, and then provides feedback to the sender.</a:t>
            </a:r>
          </a:p>
        </p:txBody>
      </p:sp>
    </p:spTree>
    <p:extLst>
      <p:ext uri="{BB962C8B-B14F-4D97-AF65-F5344CB8AC3E}">
        <p14:creationId xmlns:p14="http://schemas.microsoft.com/office/powerpoint/2010/main" val="3215669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Outlines and objectives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At the end of the lecture, you will be able to recognize concepts related to the following areas:</a:t>
            </a:r>
          </a:p>
          <a:p>
            <a:pPr algn="l" rtl="0"/>
            <a:r>
              <a:rPr lang="en-US" dirty="0" smtClean="0"/>
              <a:t>Definition of communication</a:t>
            </a:r>
          </a:p>
          <a:p>
            <a:pPr algn="l" rtl="0"/>
            <a:r>
              <a:rPr lang="en-US" dirty="0" smtClean="0"/>
              <a:t>Importance of communication</a:t>
            </a:r>
          </a:p>
          <a:p>
            <a:pPr algn="l" rtl="0"/>
            <a:r>
              <a:rPr lang="en-US" dirty="0" smtClean="0"/>
              <a:t>Components of communication</a:t>
            </a:r>
          </a:p>
          <a:p>
            <a:pPr algn="l" rtl="0"/>
            <a:r>
              <a:rPr lang="en-US" dirty="0" smtClean="0"/>
              <a:t>Models </a:t>
            </a:r>
            <a:r>
              <a:rPr lang="en-US" dirty="0" smtClean="0"/>
              <a:t>of communication</a:t>
            </a:r>
          </a:p>
          <a:p>
            <a:pPr algn="l" rtl="0"/>
            <a:r>
              <a:rPr lang="en-US" dirty="0" smtClean="0"/>
              <a:t>Process of interpersonal; communication</a:t>
            </a:r>
          </a:p>
          <a:p>
            <a:pPr algn="l" rtl="0"/>
            <a:r>
              <a:rPr lang="en-US" dirty="0" smtClean="0"/>
              <a:t>Theories of communication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1780329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 algn="l" rtl="0" eaLnBrk="1" hangingPunct="1"/>
            <a:r>
              <a:rPr lang="en-US" altLang="ar-JO" sz="3600" b="1" dirty="0" smtClean="0">
                <a:effectLst/>
              </a:rPr>
              <a:t>5. Feedback</a:t>
            </a:r>
            <a:endParaRPr lang="en-US" altLang="ar-JO" sz="3600" b="1" dirty="0" smtClean="0">
              <a:effectLst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algn="l" rtl="0" eaLnBrk="1" hangingPunct="1">
              <a:lnSpc>
                <a:spcPct val="90000"/>
              </a:lnSpc>
            </a:pPr>
            <a:r>
              <a:rPr lang="en-US" altLang="ar-JO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Feedback </a:t>
            </a:r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is the information the sender receives about the receiver’s reaction to the message. 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The function of feedback is to provide the sender with information about the receiver’s perception of a situation. 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Having this information, the sender can then adjust the delivery of the message to communicate more effectively.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Communication is reciprocal in that both the sender and receiver must be involved; the sender must transmit the message, and the receiver must provide feedback for a communication to be complete. </a:t>
            </a:r>
          </a:p>
          <a:p>
            <a:pPr algn="l" rtl="0" eaLnBrk="1" hangingPunct="1">
              <a:lnSpc>
                <a:spcPct val="90000"/>
              </a:lnSpc>
            </a:pPr>
            <a:endParaRPr lang="en-US" altLang="ar-JO" sz="24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4789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ar-JO" sz="2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CHARACTERISTICS OF EFFECTIVE </a:t>
            </a:r>
            <a:r>
              <a:rPr lang="en-US" altLang="ar-JO" sz="2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FEEDBACK: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ar-JO" sz="2600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ar-JO" sz="2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• </a:t>
            </a:r>
            <a:r>
              <a:rPr lang="en-US" altLang="ar-JO" sz="2600" dirty="0" smtClean="0">
                <a:solidFill>
                  <a:schemeClr val="tx1"/>
                </a:solidFill>
                <a:latin typeface="Cambria" panose="02040503050406030204" pitchFamily="18" charset="0"/>
              </a:rPr>
              <a:t>Specific rather than general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ar-JO" sz="2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• </a:t>
            </a:r>
            <a:r>
              <a:rPr lang="en-US" altLang="ar-JO" sz="2600" dirty="0" smtClean="0">
                <a:solidFill>
                  <a:schemeClr val="tx1"/>
                </a:solidFill>
                <a:latin typeface="Cambria" panose="02040503050406030204" pitchFamily="18" charset="0"/>
              </a:rPr>
              <a:t>Descriptive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ar-JO" sz="2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• </a:t>
            </a:r>
            <a:r>
              <a:rPr lang="en-US" altLang="ar-JO" sz="2600" dirty="0" smtClean="0">
                <a:solidFill>
                  <a:schemeClr val="tx1"/>
                </a:solidFill>
                <a:latin typeface="Cambria" panose="02040503050406030204" pitchFamily="18" charset="0"/>
              </a:rPr>
              <a:t>Provided in a supportive, nonthreatening manner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ar-JO" sz="2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• </a:t>
            </a:r>
            <a:r>
              <a:rPr lang="en-US" altLang="ar-JO" sz="2600" dirty="0" smtClean="0">
                <a:solidFill>
                  <a:schemeClr val="tx1"/>
                </a:solidFill>
                <a:latin typeface="Cambria" panose="02040503050406030204" pitchFamily="18" charset="0"/>
              </a:rPr>
              <a:t>Given in a timely manner (as soon as possible after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ar-JO" sz="2600" dirty="0" smtClean="0">
                <a:solidFill>
                  <a:schemeClr val="tx1"/>
                </a:solidFill>
                <a:latin typeface="Cambria" panose="02040503050406030204" pitchFamily="18" charset="0"/>
              </a:rPr>
              <a:t>the behavior or the message)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ar-JO" sz="2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• </a:t>
            </a:r>
            <a:r>
              <a:rPr lang="en-US" altLang="ar-JO" sz="2600" dirty="0" smtClean="0">
                <a:solidFill>
                  <a:schemeClr val="tx1"/>
                </a:solidFill>
                <a:latin typeface="Cambria" panose="02040503050406030204" pitchFamily="18" charset="0"/>
              </a:rPr>
              <a:t>Usable and appropriate to client needs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ar-JO" sz="2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• </a:t>
            </a:r>
            <a:r>
              <a:rPr lang="en-US" altLang="ar-JO" sz="2600" dirty="0" smtClean="0">
                <a:solidFill>
                  <a:schemeClr val="tx1"/>
                </a:solidFill>
                <a:latin typeface="Cambria" panose="02040503050406030204" pitchFamily="18" charset="0"/>
              </a:rPr>
              <a:t>Clear and unambiguous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ar-JO" sz="2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• </a:t>
            </a:r>
            <a:r>
              <a:rPr lang="en-US" altLang="ar-JO" sz="2600" dirty="0" smtClean="0">
                <a:solidFill>
                  <a:schemeClr val="tx1"/>
                </a:solidFill>
                <a:latin typeface="Cambria" panose="02040503050406030204" pitchFamily="18" charset="0"/>
              </a:rPr>
              <a:t>Direct and honest</a:t>
            </a:r>
          </a:p>
        </p:txBody>
      </p:sp>
    </p:spTree>
    <p:extLst>
      <p:ext uri="{BB962C8B-B14F-4D97-AF65-F5344CB8AC3E}">
        <p14:creationId xmlns:p14="http://schemas.microsoft.com/office/powerpoint/2010/main" val="21585444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 anchor="t">
            <a:normAutofit fontScale="90000"/>
          </a:bodyPr>
          <a:lstStyle/>
          <a:p>
            <a:pPr algn="l" rtl="0"/>
            <a:r>
              <a:rPr lang="en-US" sz="3600" b="1" dirty="0" smtClean="0">
                <a:effectLst/>
                <a:latin typeface="Times New Roman" pitchFamily="18" charset="0"/>
                <a:cs typeface="Times New Roman" pitchFamily="18" charset="0"/>
              </a:rPr>
              <a:t>What is interpersonal communication?</a:t>
            </a:r>
            <a:endParaRPr lang="en-US" sz="360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8" y="1268760"/>
            <a:ext cx="8856662" cy="5473353"/>
          </a:xfrm>
        </p:spPr>
        <p:txBody>
          <a:bodyPr/>
          <a:lstStyle/>
          <a:p>
            <a:pPr algn="l" rtl="0">
              <a:buFont typeface="Arial" panose="020B0604020202020204" pitchFamily="34" charset="0"/>
              <a:buChar char="•"/>
              <a:defRPr/>
            </a:pPr>
            <a:endParaRPr lang="en-US" b="1" dirty="0" smtClean="0">
              <a:solidFill>
                <a:schemeClr val="tx1"/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 algn="l" rtl="0"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It is communication that occurs between persons who have connection.</a:t>
            </a:r>
          </a:p>
          <a:p>
            <a:pPr marL="571500" indent="-571500" algn="l" rtl="0" eaLnBrk="1" hangingPunct="1"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C</a:t>
            </a:r>
            <a:r>
              <a:rPr lang="en-US" b="1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ommunication occurs when you send or receive messages </a:t>
            </a:r>
          </a:p>
          <a:p>
            <a:pPr marL="571500" indent="-571500" algn="l" rtl="0" eaLnBrk="1" hangingPunct="1"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It is an interdependent process which means:</a:t>
            </a:r>
            <a:br>
              <a:rPr lang="en-US" b="1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what one person thinks and says impacts on what the other thinks and say.</a:t>
            </a:r>
          </a:p>
          <a:p>
            <a:pPr algn="l" rtl="0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pic>
        <p:nvPicPr>
          <p:cNvPr id="9220" name="Picture 4" descr="C:\Users\Lec. Nabeela Jada'\Desktop\images[5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3968" y="4365104"/>
            <a:ext cx="2743145" cy="15567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213856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412875"/>
            <a:ext cx="8856662" cy="5445125"/>
          </a:xfrm>
        </p:spPr>
        <p:txBody>
          <a:bodyPr/>
          <a:lstStyle/>
          <a:p>
            <a:pPr marL="457200" indent="-457200" algn="l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Char char="•"/>
            </a:pPr>
            <a:endParaRPr lang="en-US" b="1" dirty="0" smtClean="0">
              <a:solidFill>
                <a:schemeClr val="tx1"/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 marL="457200" indent="-457200" algn="l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It is always distorted by “noise “occurs within context and involves some opportunity for feed back.</a:t>
            </a:r>
          </a:p>
          <a:p>
            <a:pPr marL="457200" indent="-457200" algn="l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Char char="•"/>
            </a:pPr>
            <a:endParaRPr lang="en-US" b="1" dirty="0" smtClean="0">
              <a:solidFill>
                <a:schemeClr val="tx1"/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 marL="457200" indent="-457200" algn="l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Occurs in each other and of their connection with each other.</a:t>
            </a:r>
          </a:p>
          <a:p>
            <a:pPr marL="457200" indent="-457200" algn="l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Char char="•"/>
            </a:pPr>
            <a:endParaRPr lang="en-US" b="1" dirty="0" smtClean="0">
              <a:solidFill>
                <a:schemeClr val="tx1"/>
              </a:solidFill>
              <a:latin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10244" name="Slide Number Placeholder 1"/>
          <p:cNvSpPr>
            <a:spLocks noGrp="1"/>
          </p:cNvSpPr>
          <p:nvPr>
            <p:ph type="sldNum" sz="quarter" idx="11"/>
          </p:nvPr>
        </p:nvSpPr>
        <p:spPr bwMode="auto"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742FFAE-543F-4992-957D-B1CCF1E1377C}" type="slidenum">
              <a:rPr lang="ar-SA">
                <a:solidFill>
                  <a:srgbClr val="FFFFFF"/>
                </a:solidFill>
              </a:rPr>
              <a:pPr/>
              <a:t>23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14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74638"/>
            <a:ext cx="7978080" cy="1143000"/>
          </a:xfrm>
        </p:spPr>
        <p:txBody>
          <a:bodyPr/>
          <a:lstStyle/>
          <a:p>
            <a:pPr algn="l" rtl="0" eaLnBrk="1" hangingPunct="1"/>
            <a:r>
              <a:rPr lang="en-US" altLang="ar-JO" sz="3600" b="1" dirty="0" smtClean="0">
                <a:effectLst/>
                <a:latin typeface="Cambria" panose="02040503050406030204" pitchFamily="18" charset="0"/>
              </a:rPr>
              <a:t>Electronic Communication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algn="l" rtl="0" eaLnBrk="1" hangingPunct="1"/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Advantages</a:t>
            </a:r>
          </a:p>
          <a:p>
            <a:pPr lvl="1" algn="l" rtl="0" eaLnBrk="1" hangingPunct="1"/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Fast</a:t>
            </a:r>
          </a:p>
          <a:p>
            <a:pPr lvl="1" algn="l" rtl="0" eaLnBrk="1" hangingPunct="1"/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Efficient</a:t>
            </a:r>
          </a:p>
          <a:p>
            <a:pPr lvl="1" algn="l" rtl="0" eaLnBrk="1" hangingPunct="1"/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Legible</a:t>
            </a:r>
          </a:p>
          <a:p>
            <a:pPr lvl="1" algn="l" rtl="0" eaLnBrk="1" hangingPunct="1"/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Improves communication, continuity of care</a:t>
            </a:r>
          </a:p>
          <a:p>
            <a:pPr algn="l" rtl="0" eaLnBrk="1" hangingPunct="1"/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Disadvantages</a:t>
            </a:r>
          </a:p>
          <a:p>
            <a:pPr lvl="1" algn="l" rtl="0" eaLnBrk="1" hangingPunct="1"/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Client confidentiality risk</a:t>
            </a:r>
          </a:p>
          <a:p>
            <a:pPr lvl="1" algn="l" rtl="0" eaLnBrk="1" hangingPunct="1"/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Socioeconomics</a:t>
            </a:r>
          </a:p>
        </p:txBody>
      </p:sp>
      <p:pic>
        <p:nvPicPr>
          <p:cNvPr id="35844" name="Picture 2" descr="http://www.americanprogress.org/issues/2009/02/img/nurse_computer_onp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077072"/>
            <a:ext cx="4003376" cy="233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629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Content Placeholder 2"/>
          <p:cNvSpPr>
            <a:spLocks noGrp="1"/>
          </p:cNvSpPr>
          <p:nvPr>
            <p:ph idx="4294967295"/>
          </p:nvPr>
        </p:nvSpPr>
        <p:spPr>
          <a:xfrm>
            <a:off x="539552" y="404664"/>
            <a:ext cx="8229600" cy="4525963"/>
          </a:xfrm>
        </p:spPr>
        <p:txBody>
          <a:bodyPr>
            <a:normAutofit/>
          </a:bodyPr>
          <a:lstStyle/>
          <a:p>
            <a:pPr algn="l" rtl="0" eaLnBrk="1" hangingPunct="1"/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Do not use e-mail</a:t>
            </a:r>
          </a:p>
          <a:p>
            <a:pPr lvl="1" algn="l" rtl="0" eaLnBrk="1" hangingPunct="1"/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Urgent information </a:t>
            </a:r>
          </a:p>
          <a:p>
            <a:pPr lvl="2" algn="l" rtl="0" eaLnBrk="1" hangingPunct="1"/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Jeopardy to client’s health</a:t>
            </a:r>
          </a:p>
          <a:p>
            <a:pPr lvl="1" algn="l" rtl="0" eaLnBrk="1" hangingPunct="1"/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Highly confidential information</a:t>
            </a:r>
          </a:p>
          <a:p>
            <a:pPr lvl="1" algn="l" rtl="0" eaLnBrk="1" hangingPunct="1"/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Abnormal lab data</a:t>
            </a:r>
          </a:p>
          <a:p>
            <a:pPr algn="l" rtl="0" eaLnBrk="1" hangingPunct="1"/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Other guidelines</a:t>
            </a:r>
          </a:p>
          <a:p>
            <a:pPr lvl="1" algn="l" rtl="0" eaLnBrk="1" hangingPunct="1"/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Agency-specific standards and guidelines</a:t>
            </a:r>
          </a:p>
          <a:p>
            <a:pPr lvl="1" algn="l" rtl="0" eaLnBrk="1" hangingPunct="1"/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Part of medical record</a:t>
            </a:r>
          </a:p>
          <a:p>
            <a:pPr lvl="1" algn="l" rtl="0" eaLnBrk="1" hangingPunct="1"/>
            <a:r>
              <a:rPr lang="en-US" altLang="ar-JO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Consent, identify as confidential</a:t>
            </a:r>
          </a:p>
        </p:txBody>
      </p:sp>
    </p:spTree>
    <p:extLst>
      <p:ext uri="{BB962C8B-B14F-4D97-AF65-F5344CB8AC3E}">
        <p14:creationId xmlns:p14="http://schemas.microsoft.com/office/powerpoint/2010/main" val="186631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74638"/>
            <a:ext cx="7906072" cy="706090"/>
          </a:xfrm>
        </p:spPr>
        <p:txBody>
          <a:bodyPr>
            <a:noAutofit/>
          </a:bodyPr>
          <a:lstStyle/>
          <a:p>
            <a:pPr algn="l" rtl="0" eaLnBrk="1" hangingPunct="1"/>
            <a:r>
              <a:rPr lang="en-US" altLang="ar-JO" sz="3200" b="1" dirty="0" smtClean="0">
                <a:effectLst/>
              </a:rPr>
              <a:t>Effective Written </a:t>
            </a:r>
            <a:r>
              <a:rPr lang="en-US" altLang="ar-JO" sz="3200" b="1" dirty="0" smtClean="0">
                <a:effectLst/>
              </a:rPr>
              <a:t>Communication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600200"/>
            <a:ext cx="7618040" cy="4297363"/>
          </a:xfrm>
        </p:spPr>
        <p:txBody>
          <a:bodyPr/>
          <a:lstStyle/>
          <a:p>
            <a:pPr algn="l" rtl="0" eaLnBrk="1" hangingPunct="1"/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Does not convey nonverbal cues</a:t>
            </a:r>
          </a:p>
          <a:p>
            <a:pPr algn="l" rtl="0" eaLnBrk="1" hangingPunct="1"/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Same as verbal AND</a:t>
            </a:r>
          </a:p>
          <a:p>
            <a:pPr algn="l" rtl="0" eaLnBrk="1" hangingPunct="1"/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Appropriate language and terminology</a:t>
            </a:r>
          </a:p>
          <a:p>
            <a:pPr algn="l" rtl="0" eaLnBrk="1" hangingPunct="1"/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Correct grammar, spelling, punctuation</a:t>
            </a:r>
          </a:p>
          <a:p>
            <a:pPr algn="l" rtl="0" eaLnBrk="1" hangingPunct="1"/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Logical organization</a:t>
            </a:r>
          </a:p>
          <a:p>
            <a:pPr algn="l" rtl="0" eaLnBrk="1" hangingPunct="1"/>
            <a:r>
              <a:rPr lang="en-US" alt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Appropriate use and citation of resources</a:t>
            </a:r>
          </a:p>
        </p:txBody>
      </p:sp>
    </p:spTree>
    <p:extLst>
      <p:ext uri="{BB962C8B-B14F-4D97-AF65-F5344CB8AC3E}">
        <p14:creationId xmlns:p14="http://schemas.microsoft.com/office/powerpoint/2010/main" val="297709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915400" cy="933450"/>
          </a:xfrm>
        </p:spPr>
        <p:txBody>
          <a:bodyPr/>
          <a:lstStyle/>
          <a:p>
            <a:pPr algn="l" rtl="0" eaLnBrk="1" hangingPunct="1"/>
            <a:r>
              <a:rPr lang="en-US" sz="3200" b="1" dirty="0" smtClean="0">
                <a:effectLst/>
                <a:latin typeface="Times New Roman" pitchFamily="18" charset="0"/>
                <a:cs typeface="Times New Roman" pitchFamily="18" charset="0"/>
              </a:rPr>
              <a:t>The process of interpersonal communication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447800"/>
            <a:ext cx="8305800" cy="4800600"/>
          </a:xfrm>
        </p:spPr>
        <p:txBody>
          <a:bodyPr/>
          <a:lstStyle/>
          <a:p>
            <a:pPr marL="514350" indent="-514350" algn="l" rtl="0" eaLnBrk="1" hangingPunct="1"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Sources –receiver (at least two person exchange the communication .</a:t>
            </a:r>
          </a:p>
          <a:p>
            <a:pPr marL="514350" indent="-514350" algn="l" rtl="0" eaLnBrk="1" hangingPunct="1"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Messages (express thoughts, feelings, verbal or non verbal communication. </a:t>
            </a:r>
          </a:p>
          <a:p>
            <a:pPr algn="l" rtl="0" eaLnBrk="1" hangingPunct="1">
              <a:buFont typeface="Arial" panose="020B0604020202020204" pitchFamily="34" charset="0"/>
              <a:buNone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Every message has an effect and outcome .</a:t>
            </a:r>
          </a:p>
          <a:p>
            <a:pPr algn="l" rtl="0" eaLnBrk="1" hangingPunct="1"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</a:t>
            </a: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essages overload, feedback and feed forward </a:t>
            </a:r>
          </a:p>
        </p:txBody>
      </p:sp>
    </p:spTree>
    <p:extLst>
      <p:ext uri="{BB962C8B-B14F-4D97-AF65-F5344CB8AC3E}">
        <p14:creationId xmlns:p14="http://schemas.microsoft.com/office/powerpoint/2010/main" val="15927118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950" y="548681"/>
            <a:ext cx="8856663" cy="5318720"/>
          </a:xfrm>
        </p:spPr>
        <p:txBody>
          <a:bodyPr/>
          <a:lstStyle/>
          <a:p>
            <a:pPr marL="403225" indent="-403225" algn="l" eaLnBrk="1" hangingPunct="1">
              <a:buFont typeface="Arial" panose="020B0604020202020204" pitchFamily="34" charset="0"/>
              <a:buNone/>
              <a:defRPr/>
            </a:pPr>
            <a:r>
              <a:rPr lang="en-US" b="1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3. Channel</a:t>
            </a:r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: the medium through which messages signals pass. The channels works like </a:t>
            </a:r>
            <a:r>
              <a:rPr lang="en-US" b="1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a bridge </a:t>
            </a:r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connecting source and receiver.</a:t>
            </a:r>
          </a:p>
          <a:p>
            <a:pPr algn="l" eaLnBrk="1" hangingPunct="1">
              <a:buFont typeface="Arial" panose="020B0604020202020204" pitchFamily="34" charset="0"/>
              <a:buNone/>
              <a:defRPr/>
            </a:pPr>
            <a:r>
              <a:rPr lang="en-US" b="1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4. Noise </a:t>
            </a:r>
          </a:p>
          <a:p>
            <a:pPr marL="457200" indent="-457200" algn="l" eaLnBrk="1" hangingPunct="1">
              <a:buFont typeface="Arial" panose="020B0604020202020204" pitchFamily="34" charset="0"/>
              <a:buNone/>
              <a:defRPr/>
            </a:pPr>
            <a:r>
              <a:rPr lang="en-US" b="1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5.  Context (the environment that influences the form and content of communication).</a:t>
            </a:r>
          </a:p>
          <a:p>
            <a:pPr algn="l" eaLnBrk="1" hangingPunct="1">
              <a:buFont typeface="Arial" panose="020B0604020202020204" pitchFamily="34" charset="0"/>
              <a:buNone/>
              <a:defRPr/>
            </a:pPr>
            <a:endParaRPr lang="en-US" b="1" dirty="0" smtClean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5954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0237"/>
          </a:xfrm>
        </p:spPr>
        <p:txBody>
          <a:bodyPr rtlCol="1" anchor="t">
            <a:no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>
                <a:latin typeface="Cambria" panose="02040503050406030204" pitchFamily="18" charset="0"/>
                <a:cs typeface="Arial" panose="020B0604020202020204" pitchFamily="34" charset="0"/>
              </a:rPr>
              <a:t>Noise </a:t>
            </a:r>
            <a:endParaRPr lang="en-US" sz="3600" dirty="0">
              <a:solidFill>
                <a:schemeClr val="tx2">
                  <a:satMod val="20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915400" cy="4754563"/>
          </a:xfrm>
        </p:spPr>
        <p:txBody>
          <a:bodyPr>
            <a:normAutofit/>
          </a:bodyPr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It is any thing that interferes with your receiving a message that some one is sending or with their receiving your message.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solidFill>
                <a:schemeClr val="tx1"/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Noise may be: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1.Physical ( loud talking ,illegible hand writing ,garbage on your computer screen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2.Physiological ( hearing or visual impairment )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3.Articulation disorders . Language speech disorder  e.g. Cerebral palsy(CP), down syndrome , and Autism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4. Psychological (preconceived ideas ,wondering thoughts, biases).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5.Semantic (misunderstood meanings ).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solidFill>
                <a:schemeClr val="tx1"/>
              </a:solidFill>
              <a:latin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2150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6D347C1-BD4D-427F-9C4B-3982FE6689CD}" type="slidenum">
              <a:rPr lang="ar-SA">
                <a:solidFill>
                  <a:srgbClr val="FFFFFF"/>
                </a:solidFill>
              </a:rPr>
              <a:pPr/>
              <a:t>29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67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990600"/>
          </a:xfrm>
        </p:spPr>
        <p:txBody>
          <a:bodyPr/>
          <a:lstStyle/>
          <a:p>
            <a:pPr algn="l" rtl="0" eaLnBrk="1" hangingPunct="1"/>
            <a:r>
              <a:rPr lang="en-US" sz="4000" b="1" dirty="0" smtClean="0">
                <a:latin typeface="Cambria" panose="02040503050406030204" pitchFamily="18" charset="0"/>
                <a:cs typeface="Times New Roman" pitchFamily="18" charset="0"/>
              </a:rPr>
              <a:t>Communication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752600"/>
            <a:ext cx="7543800" cy="4267200"/>
          </a:xfrm>
        </p:spPr>
        <p:txBody>
          <a:bodyPr rtlCol="0">
            <a:normAutofit/>
          </a:bodyPr>
          <a:lstStyle/>
          <a:p>
            <a:pPr algn="l" rtl="0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en-US" sz="2800" b="1" dirty="0" smtClean="0">
              <a:latin typeface="Cambria" panose="02040503050406030204" pitchFamily="18" charset="0"/>
              <a:cs typeface="+mj-cs"/>
            </a:endParaRPr>
          </a:p>
          <a:p>
            <a:pPr algn="l" rtl="0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A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 dynamic, two ways circular process in which all types of information are shared between two or more people  and their environment.</a:t>
            </a:r>
          </a:p>
        </p:txBody>
      </p:sp>
      <p:sp>
        <p:nvSpPr>
          <p:cNvPr id="6148" name="Slide Number Placeholder 1"/>
          <p:cNvSpPr>
            <a:spLocks noGrp="1"/>
          </p:cNvSpPr>
          <p:nvPr>
            <p:ph type="sldNum" sz="quarter" idx="11"/>
          </p:nvPr>
        </p:nvSpPr>
        <p:spPr bwMode="auto"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3CD87EC2-01E4-412F-826E-91EFF4A244AB}" type="slidenum">
              <a:rPr lang="ar-SA">
                <a:solidFill>
                  <a:srgbClr val="FFFFFF"/>
                </a:solidFill>
              </a:rPr>
              <a:pPr/>
              <a:t>3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6149" name="Picture 5" descr="C:\Users\Lec. Nabeela Jada'\Desktop\imagesCAQIV1K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58" y="4286256"/>
            <a:ext cx="2928942" cy="22145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020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15888"/>
            <a:ext cx="8229600" cy="1143000"/>
          </a:xfrm>
        </p:spPr>
        <p:txBody>
          <a:bodyPr/>
          <a:lstStyle/>
          <a:p>
            <a:pPr algn="l" rtl="0" eaLnBrk="1" hangingPunct="1"/>
            <a:r>
              <a:rPr lang="en-US" sz="3600" b="1" dirty="0" smtClean="0">
                <a:effectLst/>
                <a:latin typeface="Cambria" panose="02040503050406030204" pitchFamily="18" charset="0"/>
                <a:cs typeface="Arial" charset="0"/>
              </a:rPr>
              <a:t>Context </a:t>
            </a:r>
            <a:endParaRPr lang="en-US" sz="3600" b="1" dirty="0" smtClean="0">
              <a:solidFill>
                <a:srgbClr val="FFFF00"/>
              </a:solidFill>
              <a:effectLst/>
              <a:latin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is an environment that influence the form and the content of communication  ( natural e.g. street noise, or  strict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funeral, quite place) .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Context of communication has at least four dimensions.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1.Physical dimension: effect of physical  when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communicate, e.g. the room ,workplace readiness.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2.Cultural dimension: consist of rules ,norms, beliefs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and attitudes of the people communicating that are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passed from one generation to other (More details to come later)</a:t>
            </a:r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1458926-D5D0-43E9-A62C-54F63D4EA2B9}" type="slidenum">
              <a:rPr lang="ar-SA">
                <a:solidFill>
                  <a:srgbClr val="FFFFFF"/>
                </a:solidFill>
              </a:rPr>
              <a:pPr/>
              <a:t>30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06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20688"/>
            <a:ext cx="8229600" cy="5246712"/>
          </a:xfrm>
        </p:spPr>
        <p:txBody>
          <a:bodyPr>
            <a:noAutofit/>
          </a:bodyPr>
          <a:lstStyle/>
          <a:p>
            <a:pPr algn="l" rtl="0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Arial" charset="0"/>
              </a:rPr>
              <a:t>3. </a:t>
            </a: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Social-psychological dimension: include the status relationships among the participant e.g. who is the employer and employee, the formality or informality, the cooperativeness or the competitiveness of the interaction</a:t>
            </a:r>
          </a:p>
          <a:p>
            <a:pPr algn="l" rtl="0" eaLnBrk="1" hangingPunct="1">
              <a:buFont typeface="Wingdings" pitchFamily="2" charset="2"/>
              <a:buNone/>
            </a:pPr>
            <a:endParaRPr lang="en-US" dirty="0" smtClean="0">
              <a:solidFill>
                <a:schemeClr val="tx1"/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4. Temporal or time dimension: It has to do with where a particular message fits into a sequence of communication events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e.g. if you tell a joke about sickness immediately after your friend tells you she is sick, the joke will be perceived differently from the same joke told as a series of similar jokes to your friends in the locker room of the gym </a:t>
            </a:r>
          </a:p>
        </p:txBody>
      </p:sp>
      <p:sp>
        <p:nvSpPr>
          <p:cNvPr id="2355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200A18-D030-40B7-A38E-83FCDDC8344B}" type="slidenum">
              <a:rPr lang="ar-SA">
                <a:solidFill>
                  <a:srgbClr val="FFFFFF"/>
                </a:solidFill>
              </a:rPr>
              <a:pPr/>
              <a:t>31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46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8800"/>
          </a:xfrm>
        </p:spPr>
        <p:txBody>
          <a:bodyPr anchor="t">
            <a:normAutofit fontScale="90000"/>
          </a:bodyPr>
          <a:lstStyle/>
          <a:p>
            <a:pPr algn="l" rtl="0" eaLnBrk="1" hangingPunct="1"/>
            <a:r>
              <a:rPr lang="en-US" sz="3600" b="1" dirty="0" smtClean="0">
                <a:effectLst/>
                <a:latin typeface="Cambria" panose="02040503050406030204" pitchFamily="18" charset="0"/>
                <a:cs typeface="Times New Roman" pitchFamily="18" charset="0"/>
              </a:rPr>
              <a:t>Interpersonal competence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556792"/>
            <a:ext cx="8785225" cy="4569371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The ability to communication effectively by mastering the skills of listening, critical thinking ,ethical foundation and power .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 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The more words you know the more of ways you will have to express your self.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solidFill>
                <a:schemeClr val="tx1"/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The process goes like this: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1.Knowledge of interpersonal communication leads to greater interpersonal ability.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2.Leads to greater number of choices or option for interaction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3.Leads to greater interpersonal effectiveness</a:t>
            </a:r>
          </a:p>
        </p:txBody>
      </p:sp>
      <p:sp>
        <p:nvSpPr>
          <p:cNvPr id="2458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4C2AA8-70C3-4C8F-880A-43DCA9B1A918}" type="slidenum">
              <a:rPr lang="ar-SA">
                <a:solidFill>
                  <a:srgbClr val="FFFFFF"/>
                </a:solidFill>
              </a:rPr>
              <a:pPr/>
              <a:t>32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27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/>
          <a:lstStyle/>
          <a:p>
            <a:pPr algn="l" rtl="0" eaLnBrk="1" hangingPunct="1"/>
            <a:r>
              <a:rPr lang="en-US" sz="3600" b="1" dirty="0" smtClean="0">
                <a:effectLst/>
                <a:latin typeface="Cambria" panose="02040503050406030204" pitchFamily="18" charset="0"/>
                <a:cs typeface="Times New Roman" pitchFamily="18" charset="0"/>
              </a:rPr>
              <a:t>Six themes of competence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686800" cy="4525963"/>
          </a:xfrm>
        </p:spPr>
        <p:txBody>
          <a:bodyPr rtlCol="1">
            <a:normAutofit/>
          </a:bodyPr>
          <a:lstStyle/>
          <a:p>
            <a:pPr marL="0" indent="0" algn="l" rtl="0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 1.  </a:t>
            </a: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Interpersonal skills- large 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and ready </a:t>
            </a: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collection of</a:t>
            </a:r>
          </a:p>
          <a:p>
            <a:pPr marL="0" indent="0" algn="l" rtl="0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       interpersonal 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skills that can be used as the </a:t>
            </a: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situation</a:t>
            </a:r>
          </a:p>
          <a:p>
            <a:pPr marL="0" indent="0" algn="l" rtl="0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      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warrants.</a:t>
            </a:r>
          </a:p>
          <a:p>
            <a:pPr marL="609600" indent="-609600" algn="l" rtl="0" eaLnBrk="1" fontAlgn="auto" hangingPunct="1">
              <a:lnSpc>
                <a:spcPct val="80000"/>
              </a:lnSpc>
              <a:spcAft>
                <a:spcPts val="0"/>
              </a:spcAft>
              <a:buFontTx/>
              <a:buAutoNum type="arabicPeriod"/>
              <a:defRPr/>
            </a:pPr>
            <a:endParaRPr lang="en-US" sz="2400" dirty="0">
              <a:solidFill>
                <a:schemeClr val="tx1"/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 marL="0" indent="0" algn="l" rtl="0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  2.  Power-skills 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for increasing and maintaining power </a:t>
            </a:r>
            <a:endParaRPr lang="en-US" sz="2400" dirty="0" smtClean="0">
              <a:solidFill>
                <a:schemeClr val="tx1"/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 marL="0" indent="0" algn="l" rtl="0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      and  influence 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as will as the situation warrant.</a:t>
            </a:r>
          </a:p>
          <a:p>
            <a:pPr marL="609600" indent="-609600" algn="l" rtl="0" eaLnBrk="1" fontAlgn="auto" hangingPunct="1">
              <a:lnSpc>
                <a:spcPct val="80000"/>
              </a:lnSpc>
              <a:spcAft>
                <a:spcPts val="0"/>
              </a:spcAft>
              <a:buFontTx/>
              <a:buAutoNum type="arabicPeriod"/>
              <a:defRPr/>
            </a:pPr>
            <a:endParaRPr lang="en-US" sz="2400" dirty="0" smtClean="0">
              <a:solidFill>
                <a:schemeClr val="tx1"/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 marL="0" indent="0" algn="l" rtl="0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  3.  Listening– effectiveness 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of listening skills upon </a:t>
            </a: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the</a:t>
            </a:r>
          </a:p>
          <a:p>
            <a:pPr marL="511175" indent="-511175" algn="l" rtl="0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      situation. You cant be a competent communicator if you are a poor listener </a:t>
            </a:r>
            <a:endParaRPr lang="en-US" sz="2400" dirty="0">
              <a:solidFill>
                <a:schemeClr val="tx1"/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 marL="609600" indent="-609600" algn="l" rtl="0" eaLnBrk="1" fontAlgn="auto" hangingPunct="1">
              <a:lnSpc>
                <a:spcPct val="80000"/>
              </a:lnSpc>
              <a:spcAft>
                <a:spcPts val="0"/>
              </a:spcAft>
              <a:buFontTx/>
              <a:buAutoNum type="arabicPeriod"/>
              <a:defRPr/>
            </a:pPr>
            <a:endParaRPr lang="en-US" sz="24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560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8D39EB4-6E73-456D-A281-8553AED50A18}" type="slidenum">
              <a:rPr lang="ar-SA">
                <a:solidFill>
                  <a:srgbClr val="FFFFFF"/>
                </a:solidFill>
              </a:rPr>
              <a:pPr/>
              <a:t>33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52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476673"/>
            <a:ext cx="8219256" cy="6381328"/>
          </a:xfrm>
        </p:spPr>
        <p:txBody>
          <a:bodyPr/>
          <a:lstStyle/>
          <a:p>
            <a:pPr marL="609600" indent="-609600" algn="l" rtl="0" eaLnBrk="1" hangingPunct="1">
              <a:buFont typeface="Arial" charset="0"/>
              <a:buNone/>
            </a:pP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Arial" charset="0"/>
              </a:rPr>
              <a:t>4.  </a:t>
            </a: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Critical thinking- skills for thinking logically, intelligently  and reasonable about communication &amp; message appropriateness. It is the way of examining information and reaching a judgment and decision</a:t>
            </a:r>
          </a:p>
          <a:p>
            <a:pPr marL="609600" indent="-609600" algn="l" rtl="0" eaLnBrk="1" hangingPunct="1">
              <a:buFont typeface="Wingdings" pitchFamily="2" charset="2"/>
              <a:buNone/>
            </a:pPr>
            <a:endParaRPr lang="en-US" sz="2400" dirty="0" smtClean="0">
              <a:solidFill>
                <a:schemeClr val="tx1"/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 marL="609600" indent="-609600" algn="l" rtl="0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5.   Cultural sensitivity- or cultural competency ….skills for communication effectively in intercultural situation </a:t>
            </a:r>
          </a:p>
          <a:p>
            <a:pPr marL="609600" indent="-609600" algn="l" rtl="0" eaLnBrk="1" hangingPunct="1">
              <a:buFont typeface="Wingdings" pitchFamily="2" charset="2"/>
              <a:buNone/>
            </a:pPr>
            <a:endParaRPr lang="en-US" sz="2400" dirty="0" smtClean="0">
              <a:solidFill>
                <a:schemeClr val="tx1"/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 marL="609600" indent="-609600" algn="l" rtl="0" eaLnBrk="1" hangingPunct="1">
              <a:buFont typeface="Wingdings" pitchFamily="2" charset="2"/>
              <a:buAutoNum type="arabicPeriod" startAt="6"/>
            </a:pP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Ethical foundation- skills for communicating effectively with sound ethical principles.</a:t>
            </a:r>
          </a:p>
          <a:p>
            <a:pPr marL="609600" indent="-609600" algn="l" rtl="0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- Communicate with people in a unique valuable way</a:t>
            </a:r>
          </a:p>
        </p:txBody>
      </p:sp>
      <p:sp>
        <p:nvSpPr>
          <p:cNvPr id="2662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A9B681A-1ABA-41E7-97C7-331711139950}" type="slidenum">
              <a:rPr lang="ar-SA">
                <a:solidFill>
                  <a:srgbClr val="FFFFFF"/>
                </a:solidFill>
              </a:rPr>
              <a:pPr/>
              <a:t>34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02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066130"/>
          </a:xfrm>
        </p:spPr>
        <p:txBody>
          <a:bodyPr anchor="t"/>
          <a:lstStyle/>
          <a:p>
            <a:pPr algn="l" rtl="0" eaLnBrk="1" hangingPunct="1"/>
            <a:r>
              <a:rPr lang="en-US" sz="3200" b="1" dirty="0" smtClean="0">
                <a:effectLst/>
                <a:latin typeface="Cambria" panose="02040503050406030204" pitchFamily="18" charset="0"/>
                <a:cs typeface="Times New Roman" pitchFamily="18" charset="0"/>
              </a:rPr>
              <a:t>Principles of interpersonal communication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90488" y="1484784"/>
            <a:ext cx="8963025" cy="5373216"/>
          </a:xfrm>
        </p:spPr>
        <p:txBody>
          <a:bodyPr rtlCol="1">
            <a:normAutofit/>
          </a:bodyPr>
          <a:lstStyle/>
          <a:p>
            <a:pPr marL="0" indent="0" algn="l" rtl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another way to define </a:t>
            </a: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communication is 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to consider </a:t>
            </a: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its 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major </a:t>
            </a: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principles</a:t>
            </a:r>
            <a:endParaRPr lang="en-US" sz="2400" dirty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411480" algn="l" rtl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 smtClean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411480" algn="l" rtl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1.  Package 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of </a:t>
            </a: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signals 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involve verbal messages &amp; gestures or together/</a:t>
            </a:r>
          </a:p>
          <a:p>
            <a:pPr marL="411480" algn="l" rtl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  Involves 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content and relationships messages (supervisor &amp; trainee).</a:t>
            </a:r>
          </a:p>
          <a:p>
            <a:pPr marL="411480" algn="l" rtl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   Note 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:conflict may arise because of misunderstand relationship message.</a:t>
            </a:r>
          </a:p>
          <a:p>
            <a:pPr marL="457200" indent="-388938" algn="l" rtl="0" eaLnBrk="1" hangingPunct="1">
              <a:buFont typeface="Arial" panose="020B0604020202020204" pitchFamily="34" charset="0"/>
              <a:buNone/>
              <a:defRPr/>
            </a:pP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  Process 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of </a:t>
            </a: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adjustment: This means sharing the same communication .e.g. learning the other person signals. </a:t>
            </a:r>
          </a:p>
        </p:txBody>
      </p:sp>
      <p:sp>
        <p:nvSpPr>
          <p:cNvPr id="2765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4A6F359-05E1-4116-AFE2-A7BFD21533D8}" type="slidenum">
              <a:rPr lang="ar-SA">
                <a:solidFill>
                  <a:srgbClr val="FFFFFF"/>
                </a:solidFill>
              </a:rPr>
              <a:pPr/>
              <a:t>35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2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9036050" cy="561975"/>
          </a:xfrm>
        </p:spPr>
        <p:txBody>
          <a:bodyPr anchor="t">
            <a:noAutofit/>
          </a:bodyPr>
          <a:lstStyle/>
          <a:p>
            <a:pPr algn="l" rtl="0" eaLnBrk="1" hangingPunct="1"/>
            <a:r>
              <a:rPr lang="en-US" sz="3200" b="1" dirty="0" smtClean="0">
                <a:effectLst/>
                <a:latin typeface="Times New Roman" pitchFamily="18" charset="0"/>
                <a:cs typeface="Times New Roman" pitchFamily="18" charset="0"/>
              </a:rPr>
              <a:t>Principles of interpersonal communication </a:t>
            </a:r>
            <a:r>
              <a:rPr lang="en-US" sz="3200" b="1" i="1" dirty="0" smtClean="0">
                <a:effectLst/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en-US" sz="3200" b="1" dirty="0" smtClean="0">
                <a:effectLst/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357298"/>
            <a:ext cx="8676580" cy="4948237"/>
          </a:xfrm>
        </p:spPr>
        <p:txBody>
          <a:bodyPr rtlCol="1">
            <a:normAutofit/>
          </a:bodyPr>
          <a:lstStyle/>
          <a:p>
            <a:pPr marL="457200" indent="-457200" algn="l" rtl="0" eaLnBrk="1" hangingPunct="1">
              <a:buFont typeface="Arial" panose="020B0604020202020204" pitchFamily="34" charset="0"/>
              <a:buAutoNum type="arabicPeriod" startAt="4"/>
              <a:defRPr/>
            </a:pPr>
            <a:endParaRPr lang="en-US" dirty="0" smtClean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457200" indent="-388938" algn="l" rtl="0">
              <a:buNone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Communication accommodation  mean speakers will adjust to the style of their listeners so as to gain social approval and greater communication efficiency </a:t>
            </a:r>
          </a:p>
          <a:p>
            <a:pPr marL="457200" indent="-388938" algn="l" rtl="0"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         e.g. parents and children  have different vocabularies         	and different meanings </a:t>
            </a:r>
          </a:p>
          <a:p>
            <a:pPr marL="457200" indent="-457200" algn="l" rtl="0" eaLnBrk="1" hangingPunct="1">
              <a:buFont typeface="Arial" panose="020B0604020202020204" pitchFamily="34" charset="0"/>
              <a:buAutoNum type="arabicPeriod" startAt="4"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Ambiguous: Having </a:t>
            </a:r>
            <a:r>
              <a:rPr lang="en-US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more than one </a:t>
            </a: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meaning. </a:t>
            </a:r>
          </a:p>
          <a:p>
            <a:pPr algn="l" rtl="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Ambiguity </a:t>
            </a:r>
            <a:r>
              <a:rPr lang="en-US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r</a:t>
            </a: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esults when we use words that can be interpreted differently </a:t>
            </a:r>
          </a:p>
          <a:p>
            <a:pPr algn="l" rtl="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Examples person might interpreted time terms differently 		example: Soon, right away, late.   </a:t>
            </a:r>
          </a:p>
          <a:p>
            <a:pPr algn="l" rtl="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b="1" dirty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0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260962B-40DD-4128-BBA0-F9C169128932}" type="slidenum">
              <a:rPr lang="ar-SA">
                <a:solidFill>
                  <a:srgbClr val="FFFFFF"/>
                </a:solidFill>
              </a:rPr>
              <a:pPr/>
              <a:t>36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30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1125538"/>
            <a:ext cx="8928100" cy="5595937"/>
          </a:xfrm>
        </p:spPr>
        <p:txBody>
          <a:bodyPr rtlCol="1">
            <a:normAutofit/>
          </a:bodyPr>
          <a:lstStyle/>
          <a:p>
            <a:pPr marL="457200" indent="-457200" algn="l" rtl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5- Purposeful: Interpersonal </a:t>
            </a:r>
            <a:r>
              <a:rPr lang="en-US" dirty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communication serves various purposes</a:t>
            </a: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: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 smtClean="0">
              <a:solidFill>
                <a:schemeClr val="tx1"/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 algn="l" rtl="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General purposes (inner circle)</a:t>
            </a:r>
          </a:p>
          <a:p>
            <a:pPr algn="l" rtl="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Motivation (middle circle)</a:t>
            </a:r>
          </a:p>
          <a:p>
            <a:pPr algn="l" rtl="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Results</a:t>
            </a:r>
            <a:r>
              <a:rPr lang="ar-JO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(outer circle)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>
              <a:solidFill>
                <a:schemeClr val="tx1"/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 marL="0" indent="0" algn="l" rtl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>
              <a:solidFill>
                <a:schemeClr val="tx1"/>
              </a:solidFill>
              <a:latin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3072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00FC46D-2F1A-4836-9CD0-4ADDCBF4B570}" type="slidenum">
              <a:rPr lang="ar-SA">
                <a:solidFill>
                  <a:srgbClr val="FFFFFF"/>
                </a:solidFill>
              </a:rPr>
              <a:pPr/>
              <a:t>37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61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Autofit/>
          </a:bodyPr>
          <a:lstStyle/>
          <a:p>
            <a:pPr algn="l" rtl="0"/>
            <a:r>
              <a:rPr lang="en-US" sz="3600" b="1" dirty="0" smtClean="0">
                <a:cs typeface="Arial" charset="0"/>
              </a:rPr>
              <a:t>General purposes (inner circle</a:t>
            </a:r>
            <a:r>
              <a:rPr lang="en-US" sz="3600" b="1" dirty="0" smtClean="0">
                <a:cs typeface="Arial" charset="0"/>
              </a:rPr>
              <a:t>)</a:t>
            </a:r>
            <a:endParaRPr lang="en-US" sz="3600" dirty="0" smtClean="0"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Helps you to learn, and better understand the external world.</a:t>
            </a:r>
          </a:p>
          <a:p>
            <a:pPr algn="l" rtl="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Helps you relate, maintain close relationships, and find connections </a:t>
            </a:r>
          </a:p>
          <a:p>
            <a:pPr algn="l" rtl="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Helps you to influence the attitudes and behaviors of the others.</a:t>
            </a:r>
          </a:p>
          <a:p>
            <a:pPr algn="l" rtl="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Helps you to play and help other</a:t>
            </a:r>
          </a:p>
          <a:p>
            <a:pPr marL="0" indent="0" algn="l" rtl="0">
              <a:buFont typeface="Arial" panose="020B0604020202020204" pitchFamily="34" charset="0"/>
              <a:buNone/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20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 anchor="t">
            <a:normAutofit fontScale="90000"/>
          </a:bodyPr>
          <a:lstStyle/>
          <a:p>
            <a:pPr eaLnBrk="1" hangingPunct="1"/>
            <a:r>
              <a:rPr lang="en-US" sz="3600" b="1" dirty="0" smtClean="0">
                <a:effectLst/>
                <a:latin typeface="Cambria" panose="02040503050406030204" pitchFamily="18" charset="0"/>
                <a:cs typeface="Times New Roman" pitchFamily="18" charset="0"/>
              </a:rPr>
              <a:t>Characteristics of interpersonal </a:t>
            </a:r>
            <a:r>
              <a:rPr lang="en-US" sz="3600" b="1" dirty="0" smtClean="0">
                <a:effectLst/>
                <a:latin typeface="Cambria" panose="02040503050406030204" pitchFamily="18" charset="0"/>
                <a:cs typeface="Times New Roman" pitchFamily="18" charset="0"/>
              </a:rPr>
              <a:t>communication</a:t>
            </a:r>
            <a:endParaRPr lang="en-US" sz="3600" b="1" dirty="0" smtClean="0">
              <a:effectLst/>
              <a:latin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 rtlCol="0">
            <a:normAutofit/>
          </a:bodyPr>
          <a:lstStyle/>
          <a:p>
            <a:pPr marL="742950" indent="-7429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1. Inevitable ( unavoidable) 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2. Irreversible 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3. Unrepeatable </a:t>
            </a:r>
          </a:p>
        </p:txBody>
      </p:sp>
    </p:spTree>
    <p:extLst>
      <p:ext uri="{BB962C8B-B14F-4D97-AF65-F5344CB8AC3E}">
        <p14:creationId xmlns:p14="http://schemas.microsoft.com/office/powerpoint/2010/main" val="87454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620000" cy="803176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Autofit/>
          </a:bodyPr>
          <a:lstStyle/>
          <a:p>
            <a:pPr algn="l" rtl="0" eaLnBrk="1" hangingPunct="1">
              <a:defRPr/>
            </a:pPr>
            <a:r>
              <a:rPr lang="en-US" sz="3600" b="1" dirty="0" smtClean="0">
                <a:effectLst/>
                <a:latin typeface="Book Antiqua" pitchFamily="18" charset="0"/>
              </a:rPr>
              <a:t>Definition of </a:t>
            </a:r>
            <a:r>
              <a:rPr lang="en-US" sz="3600" b="1" dirty="0" smtClean="0">
                <a:effectLst/>
                <a:latin typeface="Book Antiqua" pitchFamily="18" charset="0"/>
              </a:rPr>
              <a:t>communication</a:t>
            </a:r>
            <a:endParaRPr lang="en-US" sz="3600" b="1" dirty="0" smtClean="0">
              <a:effectLst/>
              <a:latin typeface="Book Antiqua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752600"/>
            <a:ext cx="7391400" cy="3733800"/>
          </a:xfrm>
        </p:spPr>
        <p:txBody>
          <a:bodyPr>
            <a:noAutofit/>
          </a:bodyPr>
          <a:lstStyle/>
          <a:p>
            <a:pPr marL="98425" indent="-98425" algn="l" rtl="0" eaLnBrk="1" hangingPunct="1"/>
            <a:r>
              <a:rPr lang="en-US" altLang="ar-JO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Communication</a:t>
            </a:r>
            <a:r>
              <a:rPr lang="en-US" altLang="ar-JO" sz="2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, the process of transmitting thoughts, feelings, facts, and other information, includes verbal and nonverbal behavior. </a:t>
            </a:r>
          </a:p>
          <a:p>
            <a:pPr marL="98425" indent="-98425" algn="l" rtl="0" eaLnBrk="1" hangingPunct="1"/>
            <a:r>
              <a:rPr lang="en-US" altLang="ar-JO" sz="2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Stuart &amp; </a:t>
            </a:r>
            <a:r>
              <a:rPr lang="en-US" altLang="ar-JO" sz="2800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Laraia</a:t>
            </a:r>
            <a:r>
              <a:rPr lang="en-US" altLang="ar-JO" sz="2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(1998) describe communication as every aspect of behavior and, therefore, more than simply transmitting or imparting facts.</a:t>
            </a:r>
            <a:endParaRPr lang="en-US" altLang="ar-JO" sz="2800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marL="98425" indent="-98425" algn="l" rtl="0" eaLnBrk="1" hangingPunct="1">
              <a:buFontTx/>
              <a:buNone/>
            </a:pPr>
            <a:r>
              <a:rPr lang="en-US" altLang="ar-JO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marL="98425" indent="-98425" algn="l" rtl="0" eaLnBrk="1" hangingPunct="1">
              <a:buFontTx/>
              <a:buNone/>
            </a:pPr>
            <a:endParaRPr lang="en-US" altLang="ar-JO" sz="2800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marL="98425" indent="-98425" algn="l" rtl="0" eaLnBrk="1" hangingPunct="1">
              <a:buFontTx/>
              <a:buNone/>
            </a:pPr>
            <a:endParaRPr lang="en-US" altLang="ar-JO" sz="2800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43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7" grpId="0" build="p" autoUpdateAnimBg="0" advAuto="100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 anchor="t">
            <a:normAutofit fontScale="90000"/>
          </a:bodyPr>
          <a:lstStyle/>
          <a:p>
            <a:pPr algn="l" rtl="0" eaLnBrk="1" hangingPunct="1"/>
            <a:r>
              <a:rPr lang="en-US" sz="3600" b="1" dirty="0" smtClean="0">
                <a:effectLst/>
                <a:latin typeface="Times New Roman" pitchFamily="18" charset="0"/>
                <a:cs typeface="Times New Roman" pitchFamily="18" charset="0"/>
              </a:rPr>
              <a:t>1. Inevitable </a:t>
            </a:r>
            <a:r>
              <a:rPr lang="en-US" sz="3600" b="1" dirty="0" smtClean="0">
                <a:effectLst/>
                <a:latin typeface="Times New Roman" pitchFamily="18" charset="0"/>
                <a:cs typeface="Times New Roman" pitchFamily="18" charset="0"/>
              </a:rPr>
              <a:t>( unavoidable) </a:t>
            </a:r>
            <a:br>
              <a:rPr lang="en-US" sz="36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en-US" sz="3600" b="1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Sometimes you are communicating even though you may not think you are or you may not even want to.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 smtClean="0">
              <a:solidFill>
                <a:schemeClr val="tx1"/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 algn="l" rtl="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Example student sitting in the back of the room with expressionless face, the message he or she is sending or sharing involves lack of interest anxiety </a:t>
            </a:r>
          </a:p>
        </p:txBody>
      </p:sp>
    </p:spTree>
    <p:extLst>
      <p:ext uri="{BB962C8B-B14F-4D97-AF65-F5344CB8AC3E}">
        <p14:creationId xmlns:p14="http://schemas.microsoft.com/office/powerpoint/2010/main" val="132766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 algn="l" rtl="0" eaLnBrk="1" hangingPunct="1"/>
            <a:r>
              <a:rPr lang="en-US" sz="3600" b="1" dirty="0" smtClean="0">
                <a:effectLst/>
                <a:latin typeface="Times New Roman" pitchFamily="18" charset="0"/>
                <a:cs typeface="Times New Roman" pitchFamily="18" charset="0"/>
              </a:rPr>
              <a:t>2. Irreversible </a:t>
            </a:r>
            <a:endParaRPr lang="en-US" sz="3600" b="1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Although you may try to qualify deny or somehow reduce the effect of your message you cant withdraw message you have conveyed. </a:t>
            </a:r>
          </a:p>
          <a:p>
            <a:pPr algn="l" rtl="0" eaLnBrk="1" hangingPunct="1"/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Be carful not to say things you may wish to withdraw later</a:t>
            </a:r>
          </a:p>
        </p:txBody>
      </p:sp>
    </p:spTree>
    <p:extLst>
      <p:ext uri="{BB962C8B-B14F-4D97-AF65-F5344CB8AC3E}">
        <p14:creationId xmlns:p14="http://schemas.microsoft.com/office/powerpoint/2010/main" val="403223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pPr algn="l" rtl="0" eaLnBrk="1" hangingPunct="1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3. Unrepeatable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Simply because everyone and everything are constantly changing.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b="1" dirty="0" smtClean="0">
              <a:solidFill>
                <a:schemeClr val="tx1"/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 algn="l" rtl="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As a result you never can recapture the exact same situation, frame of mind or relationship dynamics that defined  a previous interpersonal act. </a:t>
            </a:r>
          </a:p>
        </p:txBody>
      </p:sp>
    </p:spTree>
    <p:extLst>
      <p:ext uri="{BB962C8B-B14F-4D97-AF65-F5344CB8AC3E}">
        <p14:creationId xmlns:p14="http://schemas.microsoft.com/office/powerpoint/2010/main" val="321638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991600" cy="850106"/>
          </a:xfrm>
        </p:spPr>
        <p:txBody>
          <a:bodyPr/>
          <a:lstStyle/>
          <a:p>
            <a:pPr algn="l" rtl="0" eaLnBrk="1" hangingPunct="1"/>
            <a:r>
              <a:rPr lang="en-US" sz="3200" b="1" dirty="0" smtClean="0">
                <a:effectLst/>
                <a:latin typeface="Cambria" panose="02040503050406030204" pitchFamily="18" charset="0"/>
                <a:cs typeface="Times New Roman" pitchFamily="18" charset="0"/>
              </a:rPr>
              <a:t>Culture and interpersonal communication</a:t>
            </a:r>
          </a:p>
        </p:txBody>
      </p:sp>
      <p:sp>
        <p:nvSpPr>
          <p:cNvPr id="36867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7150" lvl="1" indent="0" algn="l" rtl="0" eaLnBrk="1" hangingPunct="1">
              <a:buFontTx/>
              <a:buNone/>
            </a:pP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Culture: consist of the beliefs, ways of behaving that transmitted through communication and learning rather than through genes.</a:t>
            </a:r>
          </a:p>
        </p:txBody>
      </p:sp>
    </p:spTree>
    <p:extLst>
      <p:ext uri="{BB962C8B-B14F-4D97-AF65-F5344CB8AC3E}">
        <p14:creationId xmlns:p14="http://schemas.microsoft.com/office/powerpoint/2010/main" val="218051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 eaLnBrk="1" hangingPunct="1"/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Gender: is considered a cultural variable at least in a part because culture teach boys and girls different attitude, beliefs, values and way of communication and relating to one another</a:t>
            </a:r>
          </a:p>
        </p:txBody>
      </p:sp>
    </p:spTree>
    <p:extLst>
      <p:ext uri="{BB962C8B-B14F-4D97-AF65-F5344CB8AC3E}">
        <p14:creationId xmlns:p14="http://schemas.microsoft.com/office/powerpoint/2010/main" val="339246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792088"/>
          </a:xfrm>
        </p:spPr>
        <p:txBody>
          <a:bodyPr/>
          <a:lstStyle/>
          <a:p>
            <a:pPr algn="l" rtl="0" eaLnBrk="1" hangingPunct="1"/>
            <a:r>
              <a:rPr lang="en-US" sz="3600" b="1" dirty="0" smtClean="0">
                <a:effectLst/>
                <a:latin typeface="Cambria" panose="02040503050406030204" pitchFamily="18" charset="0"/>
                <a:cs typeface="Times New Roman" pitchFamily="18" charset="0"/>
              </a:rPr>
              <a:t>The importance of culture</a:t>
            </a:r>
            <a:endParaRPr lang="en-US" sz="3600" b="1" i="1" dirty="0" smtClean="0">
              <a:effectLst/>
              <a:latin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l" rtl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People become more sensitive to cultural differences.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They moved from “Cultural assimilation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(People should leave the native culture behind and adapt to their new culture) to a view that values cultural diversity (People should retain their native cultural ways</a:t>
            </a: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21396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0"/>
            <a:ext cx="8363272" cy="980728"/>
          </a:xfrm>
        </p:spPr>
        <p:txBody>
          <a:bodyPr/>
          <a:lstStyle/>
          <a:p>
            <a:pPr algn="l" rtl="0" eaLnBrk="1" hangingPunct="1"/>
            <a:r>
              <a:rPr lang="en-US" sz="3600" b="1" dirty="0" smtClean="0">
                <a:effectLst/>
                <a:latin typeface="Cambria" panose="02040503050406030204" pitchFamily="18" charset="0"/>
                <a:cs typeface="Times New Roman" pitchFamily="18" charset="0"/>
              </a:rPr>
              <a:t>The aim of cultural perspective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676400"/>
            <a:ext cx="8641085" cy="4992688"/>
          </a:xfrm>
        </p:spPr>
        <p:txBody>
          <a:bodyPr/>
          <a:lstStyle/>
          <a:p>
            <a:pPr algn="l" rtl="0" eaLnBrk="1" hangingPunct="1"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A cultural emphasis helps to distinguish what is universal (true for all people) from what in relative (true for people in one culture and not true for people in another culture).</a:t>
            </a:r>
          </a:p>
          <a:p>
            <a:pPr marL="0" indent="0" algn="l" rtl="0" eaLnBrk="1" hangingPunct="1">
              <a:buFont typeface="Arial" panose="020B0604020202020204" pitchFamily="34" charset="0"/>
              <a:buNone/>
              <a:defRPr/>
            </a:pPr>
            <a:endParaRPr lang="en-US" b="1" dirty="0" smtClean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l" rtl="0" eaLnBrk="1" hangingPunct="1"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communication with different cultures is knowing the cultural principles and ability to communicate,  and adjust well based on cultural sensitivity and differences</a:t>
            </a:r>
          </a:p>
          <a:p>
            <a:pPr algn="l" rtl="0" eaLnBrk="1" hangingPunct="1">
              <a:buFont typeface="Arial" panose="020B0604020202020204" pitchFamily="34" charset="0"/>
              <a:buChar char="•"/>
              <a:defRPr/>
            </a:pPr>
            <a:endParaRPr lang="en-US" b="1" dirty="0" smtClean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14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 algn="l" rtl="0" eaLnBrk="1" hangingPunct="1"/>
            <a:r>
              <a:rPr lang="en-US" sz="3600" b="1" dirty="0" smtClean="0">
                <a:effectLst/>
                <a:latin typeface="Cambria" panose="02040503050406030204" pitchFamily="18" charset="0"/>
                <a:cs typeface="Times New Roman" pitchFamily="18" charset="0"/>
              </a:rPr>
              <a:t>The aim of cultural perspective- </a:t>
            </a:r>
            <a:r>
              <a:rPr lang="en-US" sz="3600" b="1" i="1" dirty="0" smtClean="0">
                <a:effectLst/>
                <a:latin typeface="Cambria" panose="02040503050406030204" pitchFamily="18" charset="0"/>
                <a:cs typeface="Times New Roman" pitchFamily="18" charset="0"/>
              </a:rPr>
              <a:t>cont</a:t>
            </a:r>
            <a:r>
              <a:rPr lang="en-US" sz="3600" b="1" dirty="0" smtClean="0">
                <a:effectLst/>
                <a:latin typeface="Cambria" panose="02040503050406030204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l" rtl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Cultural perspectives influence: </a:t>
            </a:r>
          </a:p>
          <a:p>
            <a:pPr algn="l" rtl="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What you say to yourself and how you talk to others in everyday conversation.</a:t>
            </a:r>
          </a:p>
          <a:p>
            <a:pPr algn="l" rtl="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How you interact in a group.</a:t>
            </a:r>
          </a:p>
          <a:p>
            <a:pPr algn="l" rtl="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Topics you talk about</a:t>
            </a:r>
          </a:p>
          <a:p>
            <a:pPr algn="l" rtl="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Strategies you use in communicating information or in persuasion. </a:t>
            </a:r>
          </a:p>
        </p:txBody>
      </p:sp>
    </p:spTree>
    <p:extLst>
      <p:ext uri="{BB962C8B-B14F-4D97-AF65-F5344CB8AC3E}">
        <p14:creationId xmlns:p14="http://schemas.microsoft.com/office/powerpoint/2010/main" val="407385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 anchor="t">
            <a:normAutofit fontScale="90000"/>
          </a:bodyPr>
          <a:lstStyle/>
          <a:p>
            <a:pPr algn="l" rtl="0"/>
            <a:r>
              <a:rPr lang="en-US" sz="3600" b="1" dirty="0" smtClean="0">
                <a:effectLst/>
                <a:latin typeface="Cambria" panose="02040503050406030204" pitchFamily="18" charset="0"/>
                <a:cs typeface="Times New Roman" pitchFamily="18" charset="0"/>
              </a:rPr>
              <a:t>Theories of communication 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39552" y="1916113"/>
            <a:ext cx="8604448" cy="4210050"/>
          </a:xfrm>
        </p:spPr>
        <p:txBody>
          <a:bodyPr/>
          <a:lstStyle/>
          <a:p>
            <a:pPr algn="l" rtl="0"/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The linear view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Interactional view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Transactional</a:t>
            </a:r>
            <a:endParaRPr lang="en-US" dirty="0" smtClean="0">
              <a:solidFill>
                <a:schemeClr val="tx1"/>
              </a:solidFill>
              <a:latin typeface="Cambria" panose="02040503050406030204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44660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88913"/>
            <a:ext cx="8382000" cy="576262"/>
          </a:xfrm>
        </p:spPr>
        <p:txBody>
          <a:bodyPr anchor="t">
            <a:normAutofit fontScale="90000"/>
          </a:bodyPr>
          <a:lstStyle/>
          <a:p>
            <a:pPr algn="l" eaLnBrk="1" hangingPunct="1"/>
            <a:r>
              <a:rPr lang="en-US" sz="3600" b="1" dirty="0" smtClean="0">
                <a:effectLst/>
                <a:latin typeface="Cambria" panose="02040503050406030204" pitchFamily="18" charset="0"/>
                <a:cs typeface="Times New Roman" pitchFamily="18" charset="0"/>
              </a:rPr>
              <a:t>1. The </a:t>
            </a:r>
            <a:r>
              <a:rPr lang="en-US" sz="3600" b="1" dirty="0" smtClean="0">
                <a:effectLst/>
                <a:latin typeface="Cambria" panose="02040503050406030204" pitchFamily="18" charset="0"/>
                <a:cs typeface="Times New Roman" pitchFamily="18" charset="0"/>
              </a:rPr>
              <a:t>linear view of human communication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908050"/>
            <a:ext cx="8856662" cy="4465638"/>
          </a:xfrm>
        </p:spPr>
        <p:txBody>
          <a:bodyPr rtlCol="0">
            <a:normAutofit/>
          </a:bodyPr>
          <a:lstStyle/>
          <a:p>
            <a:pPr marL="457200" indent="-457200" algn="l" rtl="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Some early theories viewed communication as linear which means the speaker spoke and the listener listened. </a:t>
            </a:r>
          </a:p>
          <a:p>
            <a:pPr marL="457200" indent="-457200" algn="l" rtl="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After the speaker </a:t>
            </a:r>
            <a:r>
              <a:rPr lang="en-US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finished speaking, the listener would speak.</a:t>
            </a:r>
          </a:p>
          <a:p>
            <a:pPr marL="457200" indent="-457200" algn="l" rtl="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Indicting one way </a:t>
            </a: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communication-Active </a:t>
            </a:r>
            <a:r>
              <a:rPr lang="en-US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speaker and passive </a:t>
            </a: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listener.</a:t>
            </a:r>
          </a:p>
          <a:p>
            <a:pPr marL="457200" indent="-457200" algn="l" rtl="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Speaking and listening were seen as taking place at different times when you spoke you didn’t listen and when you listen you didn’t speak</a:t>
            </a:r>
          </a:p>
          <a:p>
            <a:pPr marL="457200" indent="-457200" algn="l" rtl="0" eaLnBrk="1" hangingPunct="1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457200" indent="-457200" algn="l" rtl="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 smtClean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300663"/>
            <a:ext cx="8675688" cy="14414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</p:spTree>
    <p:extLst>
      <p:ext uri="{BB962C8B-B14F-4D97-AF65-F5344CB8AC3E}">
        <p14:creationId xmlns:p14="http://schemas.microsoft.com/office/powerpoint/2010/main" val="252075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/>
          <a:lstStyle/>
          <a:p>
            <a:pPr algn="l" rtl="0" eaLnBrk="1" hangingPunct="1"/>
            <a:r>
              <a:rPr lang="en-US" altLang="ar-JO" sz="3600" b="1" dirty="0" smtClean="0">
                <a:effectLst/>
              </a:rPr>
              <a:t>Importance off communication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556792"/>
            <a:ext cx="7620000" cy="4572000"/>
          </a:xfrm>
        </p:spPr>
        <p:txBody>
          <a:bodyPr>
            <a:normAutofit/>
          </a:bodyPr>
          <a:lstStyle/>
          <a:p>
            <a:pPr algn="l" rtl="0" eaLnBrk="1" hangingPunct="1">
              <a:lnSpc>
                <a:spcPct val="80000"/>
              </a:lnSpc>
            </a:pPr>
            <a:r>
              <a:rPr lang="en-US" altLang="ar-JO" sz="2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Communication fulfils several functions that are important for our well-being and survival. 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It helps us establish relationships, share information and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ideas, and give meanings to everything we do. 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In the health care professions, communication assumes major significance in demonstrating a caring and a therapeutic approach.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ar-JO" sz="28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01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 rtlCol="1" anchor="t">
            <a:no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effectLst/>
                <a:latin typeface="Cambria" panose="02040503050406030204" pitchFamily="18" charset="0"/>
                <a:cs typeface="Times New Roman" panose="02020603050405020304" pitchFamily="18" charset="0"/>
              </a:rPr>
              <a:t>2. Interactional </a:t>
            </a:r>
            <a:r>
              <a:rPr lang="en-US" sz="3600" b="1" dirty="0">
                <a:effectLst/>
                <a:latin typeface="Cambria" panose="02040503050406030204" pitchFamily="18" charset="0"/>
                <a:cs typeface="Times New Roman" panose="02020603050405020304" pitchFamily="18" charset="0"/>
              </a:rPr>
              <a:t>view- interactive model </a:t>
            </a:r>
            <a:br>
              <a:rPr lang="en-US" sz="3600" b="1" dirty="0">
                <a:effectLst/>
                <a:latin typeface="Cambria" panose="02040503050406030204" pitchFamily="18" charset="0"/>
                <a:cs typeface="Times New Roman" panose="02020603050405020304" pitchFamily="18" charset="0"/>
              </a:rPr>
            </a:br>
            <a:endParaRPr lang="en-US" sz="3600" b="1" dirty="0">
              <a:solidFill>
                <a:srgbClr val="FFFF00"/>
              </a:solidFill>
              <a:effectLst/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8229600" cy="4038600"/>
          </a:xfrm>
        </p:spPr>
        <p:txBody>
          <a:bodyPr/>
          <a:lstStyle/>
          <a:p>
            <a:pPr algn="l" rtl="0" eaLnBrk="1" hangingPunct="1"/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In this view the speaker and the listener were seen as exchanging turns at speaking and listening </a:t>
            </a:r>
          </a:p>
          <a:p>
            <a:pPr algn="l" rtl="0" eaLnBrk="1" hangingPunct="1"/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Listener give feedback</a:t>
            </a:r>
          </a:p>
          <a:p>
            <a:pPr algn="l" rtl="0" eaLnBrk="1" hangingPunct="1"/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Communicators   create and interpret messages</a:t>
            </a:r>
          </a:p>
        </p:txBody>
      </p:sp>
      <p:sp>
        <p:nvSpPr>
          <p:cNvPr id="1331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C1CC16E-E221-495B-89F0-D48E31913CAC}" type="slidenum">
              <a:rPr lang="ar-SA">
                <a:solidFill>
                  <a:srgbClr val="FFFFFF"/>
                </a:solidFill>
                <a:latin typeface="Cambria" panose="02040503050406030204" pitchFamily="18" charset="0"/>
              </a:rPr>
              <a:pPr/>
              <a:t>50</a:t>
            </a:fld>
            <a:endParaRPr lang="en-US">
              <a:solidFill>
                <a:srgbClr val="FFFFFF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76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pPr algn="l" rtl="0" eaLnBrk="1" hangingPunct="1"/>
            <a:r>
              <a:rPr lang="en-US" sz="3600" b="1" dirty="0" smtClean="0">
                <a:effectLst/>
                <a:latin typeface="Cambria" panose="02040503050406030204" pitchFamily="18" charset="0"/>
                <a:cs typeface="Times New Roman" pitchFamily="18" charset="0"/>
              </a:rPr>
              <a:t>Interactional view </a:t>
            </a:r>
          </a:p>
        </p:txBody>
      </p:sp>
      <p:pic>
        <p:nvPicPr>
          <p:cNvPr id="1433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214414" y="1142984"/>
            <a:ext cx="7162800" cy="4800600"/>
          </a:xfrm>
          <a:noFill/>
        </p:spPr>
      </p:pic>
    </p:spTree>
    <p:extLst>
      <p:ext uri="{BB962C8B-B14F-4D97-AF65-F5344CB8AC3E}">
        <p14:creationId xmlns:p14="http://schemas.microsoft.com/office/powerpoint/2010/main" val="29139516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pPr algn="l" rtl="0" eaLnBrk="1" hangingPunct="1"/>
            <a:r>
              <a:rPr lang="en-US" sz="3600" b="1" dirty="0" smtClean="0">
                <a:latin typeface="Cambria" panose="02040503050406030204" pitchFamily="18" charset="0"/>
                <a:cs typeface="Times New Roman" pitchFamily="18" charset="0"/>
              </a:rPr>
              <a:t>3. Transactional </a:t>
            </a:r>
            <a:r>
              <a:rPr lang="en-US" sz="3600" b="1" dirty="0" smtClean="0">
                <a:latin typeface="Cambria" panose="02040503050406030204" pitchFamily="18" charset="0"/>
                <a:cs typeface="Times New Roman" pitchFamily="18" charset="0"/>
              </a:rPr>
              <a:t>view </a:t>
            </a: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676400"/>
            <a:ext cx="8534400" cy="4724400"/>
          </a:xfrm>
        </p:spPr>
        <p:txBody>
          <a:bodyPr/>
          <a:lstStyle/>
          <a:p>
            <a:pPr marL="457200" indent="-457200" algn="l" rtl="0" eaLnBrk="1" hangingPunct="1"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At the same time you send a message you receive a message from your own message and from the reaction of other people .</a:t>
            </a:r>
          </a:p>
          <a:p>
            <a:pPr marL="457200" indent="-457200" algn="l" rtl="0" eaLnBrk="1" hangingPunct="1"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At the same time that you are listening you are also sending messages. </a:t>
            </a:r>
          </a:p>
          <a:p>
            <a:pPr marL="457200" indent="-457200" algn="l" rtl="0" eaLnBrk="1" hangingPunct="1"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itchFamily="18" charset="0"/>
              </a:rPr>
              <a:t>Elements of communication are seen as interdependent never independent </a:t>
            </a:r>
          </a:p>
        </p:txBody>
      </p:sp>
    </p:spTree>
    <p:extLst>
      <p:ext uri="{BB962C8B-B14F-4D97-AF65-F5344CB8AC3E}">
        <p14:creationId xmlns:p14="http://schemas.microsoft.com/office/powerpoint/2010/main" val="375432474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 algn="l" rtl="0" eaLnBrk="1" hangingPunct="1"/>
            <a:r>
              <a:rPr lang="en-US" sz="3600" b="1" dirty="0" smtClean="0">
                <a:effectLst/>
                <a:cs typeface="Times New Roman" pitchFamily="18" charset="0"/>
              </a:rPr>
              <a:t>Transactional view </a:t>
            </a:r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412776"/>
            <a:ext cx="7924800" cy="459272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</p:spTree>
    <p:extLst>
      <p:ext uri="{BB962C8B-B14F-4D97-AF65-F5344CB8AC3E}">
        <p14:creationId xmlns:p14="http://schemas.microsoft.com/office/powerpoint/2010/main" val="257816101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0237"/>
          </a:xfrm>
        </p:spPr>
        <p:txBody>
          <a:bodyPr anchor="t">
            <a:normAutofit fontScale="90000"/>
          </a:bodyPr>
          <a:lstStyle/>
          <a:p>
            <a:pPr algn="l" rtl="0" eaLnBrk="1" hangingPunct="1"/>
            <a:r>
              <a:rPr lang="en-US" sz="3600" b="1" dirty="0" smtClean="0">
                <a:effectLst/>
                <a:latin typeface="Cambria" panose="02040503050406030204" pitchFamily="18" charset="0"/>
                <a:cs typeface="Times New Roman" pitchFamily="18" charset="0"/>
              </a:rPr>
              <a:t>Transactional view- </a:t>
            </a:r>
            <a:r>
              <a:rPr lang="en-US" sz="3600" b="1" i="1" dirty="0" smtClean="0">
                <a:effectLst/>
                <a:latin typeface="Cambria" panose="02040503050406030204" pitchFamily="18" charset="0"/>
                <a:cs typeface="Times New Roman" pitchFamily="18" charset="0"/>
              </a:rPr>
              <a:t>Cont</a:t>
            </a:r>
            <a:r>
              <a:rPr lang="en-US" sz="3600" b="1" dirty="0" smtClean="0">
                <a:effectLst/>
                <a:latin typeface="Cambria" panose="02040503050406030204" pitchFamily="18" charset="0"/>
                <a:cs typeface="Times New Roman" pitchFamily="18" charset="0"/>
              </a:rPr>
              <a:t>.</a:t>
            </a:r>
            <a:br>
              <a:rPr lang="en-US" sz="3600" b="1" dirty="0" smtClean="0">
                <a:effectLst/>
                <a:latin typeface="Cambria" panose="02040503050406030204" pitchFamily="18" charset="0"/>
                <a:cs typeface="Times New Roman" pitchFamily="18" charset="0"/>
              </a:rPr>
            </a:br>
            <a:endParaRPr lang="en-US" sz="3600" b="1" dirty="0" smtClean="0">
              <a:solidFill>
                <a:srgbClr val="FFFF00"/>
              </a:solidFill>
              <a:effectLst/>
              <a:latin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5538"/>
            <a:ext cx="8229600" cy="5413375"/>
          </a:xfrm>
        </p:spPr>
        <p:txBody>
          <a:bodyPr rtlCol="1">
            <a:noAutofit/>
          </a:bodyPr>
          <a:lstStyle/>
          <a:p>
            <a:pPr marL="0" indent="0" algn="l" rtl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 smtClean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411480" algn="l" rtl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Communicators play different roles during the process</a:t>
            </a:r>
          </a:p>
          <a:p>
            <a:pPr marL="68580" indent="0" algn="l" rtl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 smtClean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411480" algn="l" rtl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Communication vary over  time (example change in the audience will change what you say and how you say it)</a:t>
            </a:r>
          </a:p>
          <a:p>
            <a:pPr marL="68580" indent="0" algn="l" rtl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411480" algn="l" rtl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When </a:t>
            </a:r>
            <a:r>
              <a:rPr lang="en-US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interpersonal communication takes place face </a:t>
            </a: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to face </a:t>
            </a:r>
            <a:r>
              <a:rPr lang="en-US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conversation will proceed</a:t>
            </a: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marL="68580" indent="0" algn="l" rtl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 smtClean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457200" indent="-457200" algn="l" rtl="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 marL="411480" algn="l" rtl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  <a:latin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1741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rtl="0"/>
            <a:fld id="{29934928-4A43-4082-BDAD-CBB5D277809D}" type="slidenum">
              <a:rPr lang="ar-SA">
                <a:solidFill>
                  <a:srgbClr val="FFFFFF"/>
                </a:solidFill>
                <a:latin typeface="Cambria" panose="02040503050406030204" pitchFamily="18" charset="0"/>
              </a:rPr>
              <a:pPr rtl="0"/>
              <a:t>54</a:t>
            </a:fld>
            <a:endParaRPr lang="en-US">
              <a:solidFill>
                <a:srgbClr val="FFFFFF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74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77813"/>
            <a:ext cx="8507288" cy="703262"/>
          </a:xfrm>
        </p:spPr>
        <p:txBody>
          <a:bodyPr rtlCol="1" anchor="t">
            <a:no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latin typeface="Cambria" panose="02040503050406030204" pitchFamily="18" charset="0"/>
                <a:cs typeface="Times New Roman" panose="02020603050405020304" pitchFamily="18" charset="0"/>
              </a:rPr>
              <a:t>Transactional view- </a:t>
            </a:r>
            <a:r>
              <a:rPr lang="en-US" sz="32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Cont</a:t>
            </a:r>
            <a:r>
              <a:rPr lang="en-US" sz="3200" b="1" dirty="0"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  <a:br>
              <a:rPr lang="en-US" sz="3200" b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rgbClr val="FFFF0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1208088"/>
            <a:ext cx="9036050" cy="5389562"/>
          </a:xfrm>
        </p:spPr>
        <p:txBody>
          <a:bodyPr>
            <a:normAutofit/>
          </a:bodyPr>
          <a:lstStyle/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Face to face conversation: 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This type of interaction that probably comes to mind</a:t>
            </a:r>
          </a:p>
          <a:p>
            <a:pPr marL="0" indent="0"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when you think of conversation. </a:t>
            </a:r>
          </a:p>
          <a:p>
            <a:pPr marL="0" indent="0"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dirty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However there are other types of conversations such as:</a:t>
            </a:r>
          </a:p>
          <a:p>
            <a:pPr algn="l" rtl="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E-mail–usually type your letter in an e-mail program and send it from your computer to your server which relays (transmit) your message to person you are addressing </a:t>
            </a:r>
          </a:p>
          <a:p>
            <a:pPr algn="l" rtl="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Chat groups: these groups enable members to conserve in real time in discussion groups called channels.</a:t>
            </a:r>
            <a:endParaRPr lang="en-US" dirty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dirty="0" smtClean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rtl="0"/>
            <a:fld id="{2A3D65FC-EB60-4181-AB8C-3BAD9143B43C}" type="slidenum">
              <a:rPr lang="ar-SA">
                <a:solidFill>
                  <a:srgbClr val="FFFFFF"/>
                </a:solidFill>
                <a:latin typeface="Cambria" panose="02040503050406030204" pitchFamily="18" charset="0"/>
              </a:rPr>
              <a:pPr rtl="0"/>
              <a:t>55</a:t>
            </a:fld>
            <a:endParaRPr lang="en-US">
              <a:solidFill>
                <a:srgbClr val="FFFFFF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44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864096"/>
          </a:xfrm>
          <a:noFill/>
        </p:spPr>
        <p:txBody>
          <a:bodyPr/>
          <a:lstStyle/>
          <a:p>
            <a:pPr algn="l" rtl="0" eaLnBrk="1" hangingPunct="1"/>
            <a:r>
              <a:rPr lang="en-US" altLang="ar-JO" sz="3600" b="1" dirty="0" smtClean="0">
                <a:effectLst/>
              </a:rPr>
              <a:t>Importance off communication</a:t>
            </a:r>
          </a:p>
        </p:txBody>
      </p:sp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 eaLnBrk="1" hangingPunct="1">
              <a:lnSpc>
                <a:spcPct val="80000"/>
              </a:lnSpc>
            </a:pPr>
            <a:r>
              <a:rPr lang="en-US" altLang="ar-JO" sz="2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Failure to give accurate and easily understood information, for example, can lead to anxiety and may have serious consequences where sensitive treatment are concerned. 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Miscommunication can lead to conflict and misunderstandings, and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ar-JO" sz="2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most importantly, can jeopardize patient safety.</a:t>
            </a:r>
          </a:p>
          <a:p>
            <a:pPr eaLnBrk="1" hangingPunct="1">
              <a:lnSpc>
                <a:spcPct val="80000"/>
              </a:lnSpc>
            </a:pPr>
            <a:endParaRPr lang="en-US" altLang="ar-JO" sz="28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099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85800"/>
            <a:ext cx="7620000" cy="870992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Autofit/>
          </a:bodyPr>
          <a:lstStyle/>
          <a:p>
            <a:pPr algn="l" rtl="0" eaLnBrk="1" hangingPunct="1">
              <a:defRPr/>
            </a:pPr>
            <a:r>
              <a:rPr lang="en-US" sz="3600" b="1" dirty="0" smtClean="0">
                <a:effectLst/>
                <a:latin typeface="Cambria" panose="02040503050406030204" pitchFamily="18" charset="0"/>
              </a:rPr>
              <a:t>In </a:t>
            </a:r>
            <a:r>
              <a:rPr lang="en-US" sz="3600" b="1" dirty="0" smtClean="0">
                <a:effectLst/>
                <a:latin typeface="Cambria" panose="02040503050406030204" pitchFamily="18" charset="0"/>
              </a:rPr>
              <a:t>nursing, </a:t>
            </a:r>
            <a:endParaRPr lang="en-US" sz="3600" b="1" dirty="0" smtClean="0">
              <a:effectLst/>
              <a:latin typeface="Cambria" panose="02040503050406030204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552" y="2057400"/>
            <a:ext cx="7920880" cy="2667744"/>
          </a:xfrm>
        </p:spPr>
        <p:txBody>
          <a:bodyPr>
            <a:normAutofit/>
          </a:bodyPr>
          <a:lstStyle/>
          <a:p>
            <a:pPr marL="0" indent="0" algn="l" rtl="0" eaLnBrk="1" hangingPunct="1">
              <a:buFontTx/>
              <a:buNone/>
            </a:pPr>
            <a:r>
              <a:rPr lang="en-US" altLang="ar-JO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Communication is important to </a:t>
            </a:r>
            <a:r>
              <a:rPr lang="en-US" altLang="ar-JO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nursing practice </a:t>
            </a:r>
            <a:r>
              <a:rPr lang="en-US" altLang="ar-JO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since all nursing care involves some degree of communication. </a:t>
            </a:r>
          </a:p>
          <a:p>
            <a:pPr algn="l" rtl="0" eaLnBrk="1" hangingPunct="1">
              <a:buFontTx/>
              <a:buNone/>
            </a:pPr>
            <a:endParaRPr lang="en-US" altLang="ar-JO" sz="2800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pic>
        <p:nvPicPr>
          <p:cNvPr id="10245" name="Picture 5" descr="SICK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25144"/>
            <a:ext cx="1201807" cy="1477367"/>
          </a:xfrm>
          <a:noFill/>
        </p:spPr>
      </p:pic>
    </p:spTree>
    <p:extLst>
      <p:ext uri="{BB962C8B-B14F-4D97-AF65-F5344CB8AC3E}">
        <p14:creationId xmlns:p14="http://schemas.microsoft.com/office/powerpoint/2010/main" val="23330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build="p" autoUpdateAnimBg="0" advAuto="100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09600"/>
            <a:ext cx="8291264" cy="1143000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 rtl="0" eaLnBrk="1" hangingPunct="1">
              <a:defRPr/>
            </a:pPr>
            <a:r>
              <a:rPr lang="en-US" sz="3600" b="1" dirty="0" smtClean="0">
                <a:effectLst/>
                <a:latin typeface="Book Antiqua" pitchFamily="18" charset="0"/>
              </a:rPr>
              <a:t>Purpose of </a:t>
            </a:r>
            <a:r>
              <a:rPr lang="en-US" sz="3600" b="1" dirty="0" smtClean="0">
                <a:effectLst/>
                <a:latin typeface="Book Antiqua" pitchFamily="18" charset="0"/>
              </a:rPr>
              <a:t>communication</a:t>
            </a:r>
            <a:endParaRPr lang="en-US" sz="3600" b="1" dirty="0" smtClean="0">
              <a:effectLst/>
              <a:latin typeface="Book Antiqua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7544" y="1981200"/>
            <a:ext cx="8280920" cy="3657600"/>
          </a:xfrm>
        </p:spPr>
        <p:txBody>
          <a:bodyPr>
            <a:normAutofit/>
          </a:bodyPr>
          <a:lstStyle/>
          <a:p>
            <a:pPr algn="l" rtl="0" eaLnBrk="1" hangingPunct="1">
              <a:buFontTx/>
              <a:buNone/>
            </a:pPr>
            <a:r>
              <a:rPr lang="en-US" altLang="ar-JO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We need communication to </a:t>
            </a:r>
            <a:r>
              <a:rPr lang="en-US" altLang="ar-JO" sz="2800" b="1" u="sng" dirty="0" smtClean="0">
                <a:solidFill>
                  <a:schemeClr val="tx1"/>
                </a:solidFill>
                <a:latin typeface="Cambria" panose="02040503050406030204" pitchFamily="18" charset="0"/>
              </a:rPr>
              <a:t>understand &amp; be understood. </a:t>
            </a:r>
          </a:p>
          <a:p>
            <a:pPr algn="l" rtl="0" eaLnBrk="1" hangingPunct="1">
              <a:buFontTx/>
              <a:buNone/>
            </a:pPr>
            <a:endParaRPr lang="en-US" altLang="ar-JO" sz="2800" b="1" u="sng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127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3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1" grpId="0" build="p" autoUpdateAnimBg="0" advAuto="20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4213"/>
          </a:xfrm>
        </p:spPr>
        <p:txBody>
          <a:bodyPr anchor="t"/>
          <a:lstStyle/>
          <a:p>
            <a:pPr algn="l" rtl="0" eaLnBrk="1" hangingPunct="1"/>
            <a:r>
              <a:rPr lang="en-US" sz="3600" b="1" dirty="0" smtClean="0">
                <a:effectLst/>
                <a:latin typeface="Times New Roman" pitchFamily="18" charset="0"/>
                <a:cs typeface="Times New Roman" pitchFamily="18" charset="0"/>
              </a:rPr>
              <a:t>Components of communication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219200"/>
            <a:ext cx="8964488" cy="5502275"/>
          </a:xfrm>
        </p:spPr>
        <p:txBody>
          <a:bodyPr>
            <a:normAutofit/>
          </a:bodyPr>
          <a:lstStyle/>
          <a:p>
            <a:pPr marL="990600" lvl="1" indent="-533400" algn="l" rtl="0" eaLnBrk="1" hangingPunct="1">
              <a:buFont typeface="Calibri" pitchFamily="34" charset="0"/>
              <a:buAutoNum type="arabicPeriod"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stimulus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Reason for communication </a:t>
            </a:r>
          </a:p>
          <a:p>
            <a:pPr marL="990600" lvl="1" indent="-533400" algn="l" rtl="0" eaLnBrk="1" hangingPunct="1">
              <a:buFont typeface="Calibri" pitchFamily="34" charset="0"/>
              <a:buAutoNum type="arabicPeriod"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sender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The individual who initiate the transmission of information.</a:t>
            </a:r>
          </a:p>
          <a:p>
            <a:pPr marL="990600" lvl="1" indent="-533400" algn="l" rtl="0" eaLnBrk="1" hangingPunct="1">
              <a:buFont typeface="Calibri" pitchFamily="34" charset="0"/>
              <a:buAutoNum type="arabicPeriod"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message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The information, feelings, thought and ideas being sent and received.</a:t>
            </a:r>
          </a:p>
          <a:p>
            <a:pPr marL="990600" lvl="1" indent="-533400" algn="l" rtl="0" eaLnBrk="1" hangingPunct="1">
              <a:buFont typeface="Calibri" pitchFamily="34" charset="0"/>
              <a:buAutoNum type="arabicPeriod"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medium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The method by which the message is sent).</a:t>
            </a:r>
          </a:p>
          <a:p>
            <a:pPr marL="990600" lvl="1" indent="-533400" algn="l" rtl="0" eaLnBrk="1" hangingPunct="1">
              <a:buFont typeface="Calibri" pitchFamily="34" charset="0"/>
              <a:buAutoNum type="arabicPeriod"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receiver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The individual who both receives and interprets the message.</a:t>
            </a:r>
          </a:p>
          <a:p>
            <a:pPr marL="990600" lvl="1" indent="-533400" algn="l" rtl="0" eaLnBrk="1" hangingPunct="1">
              <a:buFont typeface="Calibri" pitchFamily="34" charset="0"/>
              <a:buAutoNum type="arabicPeriod"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feed back: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The measure by which the effectiveness of the message is gauged (evaluated).</a:t>
            </a:r>
          </a:p>
        </p:txBody>
      </p:sp>
      <p:sp>
        <p:nvSpPr>
          <p:cNvPr id="717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3B4402B-3452-407F-8812-457F8B184C9C}" type="slidenum">
              <a:rPr lang="ar-SA">
                <a:solidFill>
                  <a:srgbClr val="FFFFFF"/>
                </a:solidFill>
              </a:rPr>
              <a:pPr/>
              <a:t>9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47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56</TotalTime>
  <Words>2577</Words>
  <Application>Microsoft Office PowerPoint</Application>
  <PresentationFormat>On-screen Show (4:3)</PresentationFormat>
  <Paragraphs>322</Paragraphs>
  <Slides>55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Executive</vt:lpstr>
      <vt:lpstr>Communication &amp; Health Education</vt:lpstr>
      <vt:lpstr>Outlines and objectives</vt:lpstr>
      <vt:lpstr>Communication</vt:lpstr>
      <vt:lpstr>Definition of communication</vt:lpstr>
      <vt:lpstr>Importance off communication</vt:lpstr>
      <vt:lpstr>Importance off communication</vt:lpstr>
      <vt:lpstr>In nursing, </vt:lpstr>
      <vt:lpstr>Purpose of communication</vt:lpstr>
      <vt:lpstr>Components of communication</vt:lpstr>
      <vt:lpstr>Components of the Communication Process</vt:lpstr>
      <vt:lpstr>1. The Sender</vt:lpstr>
      <vt:lpstr>PowerPoint Presentation</vt:lpstr>
      <vt:lpstr>2. The Message</vt:lpstr>
      <vt:lpstr>3. The Channel</vt:lpstr>
      <vt:lpstr>PowerPoint Presentation</vt:lpstr>
      <vt:lpstr>4. The Receiver</vt:lpstr>
      <vt:lpstr>PowerPoint Presentation</vt:lpstr>
      <vt:lpstr>PowerPoint Presentation</vt:lpstr>
      <vt:lpstr>PowerPoint Presentation</vt:lpstr>
      <vt:lpstr>5. Feedback</vt:lpstr>
      <vt:lpstr>PowerPoint Presentation</vt:lpstr>
      <vt:lpstr>What is interpersonal communication?</vt:lpstr>
      <vt:lpstr>PowerPoint Presentation</vt:lpstr>
      <vt:lpstr>Electronic Communication</vt:lpstr>
      <vt:lpstr>PowerPoint Presentation</vt:lpstr>
      <vt:lpstr>Effective Written Communication</vt:lpstr>
      <vt:lpstr>The process of interpersonal communication</vt:lpstr>
      <vt:lpstr>PowerPoint Presentation</vt:lpstr>
      <vt:lpstr>Noise </vt:lpstr>
      <vt:lpstr>Context </vt:lpstr>
      <vt:lpstr>PowerPoint Presentation</vt:lpstr>
      <vt:lpstr>Interpersonal competence </vt:lpstr>
      <vt:lpstr>Six themes of competence</vt:lpstr>
      <vt:lpstr>PowerPoint Presentation</vt:lpstr>
      <vt:lpstr>Principles of interpersonal communication</vt:lpstr>
      <vt:lpstr>Principles of interpersonal communication Cont. </vt:lpstr>
      <vt:lpstr>PowerPoint Presentation</vt:lpstr>
      <vt:lpstr>General purposes (inner circle)</vt:lpstr>
      <vt:lpstr>Characteristics of interpersonal communication</vt:lpstr>
      <vt:lpstr>1. Inevitable ( unavoidable)   </vt:lpstr>
      <vt:lpstr>2. Irreversible </vt:lpstr>
      <vt:lpstr>3. Unrepeatable</vt:lpstr>
      <vt:lpstr>Culture and interpersonal communication</vt:lpstr>
      <vt:lpstr>PowerPoint Presentation</vt:lpstr>
      <vt:lpstr>The importance of culture</vt:lpstr>
      <vt:lpstr>The aim of cultural perspective</vt:lpstr>
      <vt:lpstr>The aim of cultural perspective- cont.</vt:lpstr>
      <vt:lpstr>Theories of communication </vt:lpstr>
      <vt:lpstr>1. The linear view of human communication</vt:lpstr>
      <vt:lpstr>2. Interactional view- interactive model  </vt:lpstr>
      <vt:lpstr>Interactional view </vt:lpstr>
      <vt:lpstr>3. Transactional view </vt:lpstr>
      <vt:lpstr>Transactional view </vt:lpstr>
      <vt:lpstr>Transactional view- Cont. </vt:lpstr>
      <vt:lpstr>Transactional view- Cont.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&amp; Health Communication</dc:title>
  <dc:creator>Mayada Daibes</dc:creator>
  <cp:lastModifiedBy>Mayada Daibes</cp:lastModifiedBy>
  <cp:revision>9</cp:revision>
  <dcterms:created xsi:type="dcterms:W3CDTF">2018-09-10T09:13:19Z</dcterms:created>
  <dcterms:modified xsi:type="dcterms:W3CDTF">2018-09-10T11:13:09Z</dcterms:modified>
</cp:coreProperties>
</file>